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75" r:id="rId3"/>
    <p:sldId id="276" r:id="rId4"/>
    <p:sldId id="277" r:id="rId5"/>
    <p:sldId id="285" r:id="rId6"/>
    <p:sldId id="283" r:id="rId7"/>
    <p:sldId id="278" r:id="rId8"/>
    <p:sldId id="269" r:id="rId9"/>
    <p:sldId id="281" r:id="rId10"/>
    <p:sldId id="284" r:id="rId11"/>
    <p:sldId id="300" r:id="rId12"/>
    <p:sldId id="282" r:id="rId13"/>
    <p:sldId id="287" r:id="rId14"/>
    <p:sldId id="274" r:id="rId15"/>
    <p:sldId id="268" r:id="rId16"/>
    <p:sldId id="259" r:id="rId17"/>
    <p:sldId id="286" r:id="rId18"/>
    <p:sldId id="260" r:id="rId19"/>
    <p:sldId id="261" r:id="rId20"/>
    <p:sldId id="262" r:id="rId21"/>
    <p:sldId id="263" r:id="rId22"/>
    <p:sldId id="264" r:id="rId23"/>
    <p:sldId id="299" r:id="rId24"/>
    <p:sldId id="265" r:id="rId25"/>
    <p:sldId id="266" r:id="rId26"/>
    <p:sldId id="267" r:id="rId27"/>
    <p:sldId id="289" r:id="rId28"/>
    <p:sldId id="291" r:id="rId29"/>
    <p:sldId id="288" r:id="rId30"/>
    <p:sldId id="294" r:id="rId31"/>
    <p:sldId id="295" r:id="rId32"/>
    <p:sldId id="296" r:id="rId33"/>
    <p:sldId id="297" r:id="rId34"/>
    <p:sldId id="270" r:id="rId35"/>
    <p:sldId id="301" r:id="rId36"/>
    <p:sldId id="298" r:id="rId37"/>
    <p:sldId id="271" r:id="rId38"/>
    <p:sldId id="292" r:id="rId39"/>
    <p:sldId id="293" r:id="rId40"/>
    <p:sldId id="272" r:id="rId41"/>
    <p:sldId id="280" r:id="rId42"/>
    <p:sldId id="279" r:id="rId43"/>
    <p:sldId id="273" r:id="rId44"/>
    <p:sldId id="290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1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5909-06E4-44B9-A596-B042CCB1EF48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0E570-5458-4808-AE5A-BD36A22F19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87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0E570-5458-4808-AE5A-BD36A22F199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31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0E570-5458-4808-AE5A-BD36A22F199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01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32DB6-5821-4E8C-B63C-23628549C021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7E7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E255DC-5E42-4BF7-B7F1-092AD4EE20B0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9F7C6E-4A61-42FF-9CAB-3FDAC5CD974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jurasholoubek.com/travel/images/inter.gi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z/url?sa=i&amp;rct=j&amp;q=&amp;esrc=s&amp;source=images&amp;cd=&amp;cad=rja&amp;uact=8&amp;ved=0ahUKEwiz35TG0cLLAhXjKJoKHZOwDNAQjRwIBw&amp;url=http://www.ga.com/high-speed-maglev&amp;psig=AFQjCNHR1EeTYZI-gpC4_Eh1cz0t4Wea8w&amp;ust=145812907197520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5.wdp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0.wdp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microsoft.com/office/2007/relationships/hdphoto" Target="../media/hdphoto11.wdp"/><Relationship Id="rId10" Type="http://schemas.microsoft.com/office/2007/relationships/hdphoto" Target="../media/hdphoto12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6480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OBSAH PŘEDMĚTU</a:t>
            </a:r>
            <a:endParaRPr lang="cs-CZ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88900" dir="2700000">
              <a:prstClr val="black">
                <a:alpha val="50000"/>
              </a:prstClr>
            </a:innerShdw>
          </a:effectLst>
        </p:spPr>
        <p:txBody>
          <a:bodyPr rtlCol="0" anchor="ctr">
            <a:normAutofit lnSpcReduction="10000"/>
          </a:bodyPr>
          <a:lstStyle/>
          <a:p>
            <a:pPr marL="502920" indent="-457200" fontAlgn="auto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A TRH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 FORMY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A VODNÍ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FORMY DOPRAVY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KANCELÁŘE A AGENTURY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Technika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zajišťování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objednávka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smlouva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voucher,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platby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PASOVÉ, VIZOVÉ, CELNÍ A SMĚNÁRENSKÉ SLUŽBY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POJIŠŤOVACÍ A ZDRAVOTNÍ SLUŽBY, ODPOVĚDNOST ZA ŠKODY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LÁZEŇSKÉ SLUŽBY, KLASIFIKACE LÁZEŇSKÝCH STŘEDISEK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SLUŽBY, KATEGORIZACE ZAŘÍZENÍ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STRAVOVACÍ SLUŽBY, KATEGORIZACE ZAŘÍZENÍ</a:t>
            </a:r>
          </a:p>
        </p:txBody>
      </p:sp>
      <p:sp>
        <p:nvSpPr>
          <p:cNvPr id="4" name="Ovál 3"/>
          <p:cNvSpPr/>
          <p:nvPr/>
        </p:nvSpPr>
        <p:spPr>
          <a:xfrm>
            <a:off x="251520" y="2420888"/>
            <a:ext cx="489654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4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/>
          <a:stretch/>
        </p:blipFill>
        <p:spPr bwMode="auto">
          <a:xfrm>
            <a:off x="1979712" y="1124744"/>
            <a:ext cx="4752528" cy="536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47667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HUSTOTA ŽELEZNIČNÍ SÍTĚ km/100 km</a:t>
            </a:r>
            <a:r>
              <a:rPr lang="cs-CZ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ROZCHOD KOLEJÍ 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316835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NORMÁLN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 1535 mm</a:t>
            </a:r>
          </a:p>
          <a:p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ÚZKOROZCHODNÉ</a:t>
            </a:r>
          </a:p>
          <a:p>
            <a:pPr lvl="1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Jindřichův Hradec – Nová Bystřice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33 km 760 mm</a:t>
            </a:r>
          </a:p>
          <a:p>
            <a:pPr lvl="1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Jindřichův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Hradec –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Obrataň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46 km 760 mm</a:t>
            </a:r>
          </a:p>
          <a:p>
            <a:pPr lvl="1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Mladějovská průmyslová na Hřebeč 600 mm</a:t>
            </a:r>
          </a:p>
          <a:p>
            <a:pPr lvl="1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Třemešná ve Slezsku –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Osoblaha  760 mm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"Kořenovská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zubačka“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Tanvald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- Kořenov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270312"/>
            <a:ext cx="3960439" cy="21770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1028" name="Picture 4" descr="http://www.czecot.cz/results/zobrobr.php?w=st&amp;id=397903&amp;orig=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70312"/>
            <a:ext cx="3427509" cy="2172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/>
          <a:lstStyle/>
          <a:p>
            <a:pPr algn="ctr"/>
            <a:r>
              <a:rPr lang="cs-CZ" dirty="0" smtClean="0"/>
              <a:t>DOPRAVNÍ PROCESY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86800" cy="5400600"/>
          </a:xfrm>
        </p:spPr>
        <p:txBody>
          <a:bodyPr>
            <a:normAutofit lnSpcReduction="10000"/>
          </a:bodyPr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PRAVIDELNÁ DOPRAVA DÁLKOVÁ 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KATEGORIE EURONIGHT (EN), EUROCITY (EC), INTERCITY (IC), EXPRES (Ex) A RYCHLÍK (R) 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ČESKÁ SPECIALITA SUPERCITY (SC) - PENDOLINO 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PRAVIDELNÁ DOPRAVA REGIONÁLNÍ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VLAKY SPĚŠNÉ (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 OSOBNÍ (Os)           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TURISTICKÉ, PŘÍLEŽITOSTNÉ A NOSTALGICKÉ VLAKY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VLAKY NA OBJEDNÁVKU (CHARTEROVÉ)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DOPLŇKOVÉ SPECIFICKÉ  SLUŽBY 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PŘEPRAVÄ KOČÁRKŮ, JÍZDNÍCH KOL, LODÍ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AUTOVLAKY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ROZVOZ OBČERSTVENÍ, PŘÍPOJKY NA INTERNET …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PLOŠINY PRO PŘEPRAVU INVALIDŮ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 AČNÍ SLUŽBY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DOPRAVNÍ CENINY</a:t>
            </a:r>
            <a:endParaRPr lang="cs-CZ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412776"/>
            <a:ext cx="7723584" cy="288295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JÍZDENKY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LEPENKOVÉ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KLASICKÉ TIŠTĚNÉ (SYSTÉM UNIPOK)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PSANÉ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TARIFNÍ SYSTÉM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KRITÉRIA – VZDÁLENOST km, VOZOVÁ TŘÍDA, DRUH JÍZDNÉHO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aukce-pohlednic.com/foto/produkty/1364300812_img_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1257325" cy="23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vlaky.net/upload/images/reports/004702/00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 b="14030"/>
          <a:stretch/>
        </p:blipFill>
        <p:spPr bwMode="auto">
          <a:xfrm>
            <a:off x="2411760" y="4293096"/>
            <a:ext cx="3847356" cy="21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honzakrejci.files.wordpress.com/2015/07/listek_choteb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1713877" cy="24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8313" y="0"/>
            <a:ext cx="8675687" cy="6861175"/>
            <a:chOff x="295" y="-2"/>
            <a:chExt cx="5465" cy="4322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307" y="-2"/>
              <a:ext cx="3453" cy="4322"/>
              <a:chOff x="2604" y="487"/>
              <a:chExt cx="3453" cy="4322"/>
            </a:xfrm>
          </p:grpSpPr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2609" y="489"/>
                <a:ext cx="3448" cy="4320"/>
                <a:chOff x="2312" y="0"/>
                <a:chExt cx="3448" cy="4320"/>
              </a:xfrm>
            </p:grpSpPr>
            <p:grpSp>
              <p:nvGrpSpPr>
                <p:cNvPr id="7" name="Group 15"/>
                <p:cNvGrpSpPr>
                  <a:grpSpLocks/>
                </p:cNvGrpSpPr>
                <p:nvPr/>
              </p:nvGrpSpPr>
              <p:grpSpPr bwMode="auto">
                <a:xfrm>
                  <a:off x="2312" y="0"/>
                  <a:ext cx="3448" cy="4320"/>
                  <a:chOff x="2312" y="-399"/>
                  <a:chExt cx="3448" cy="4320"/>
                </a:xfrm>
              </p:grpSpPr>
              <p:pic>
                <p:nvPicPr>
                  <p:cNvPr id="12" name="Picture 6" descr="evropa_mapa_zeleznice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lum bright="-12000" contrast="2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12" y="-399"/>
                    <a:ext cx="3448" cy="4320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32" y="3413"/>
                    <a:ext cx="1952" cy="41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rIns="0"/>
                  <a:lstStyle/>
                  <a:p>
                    <a:r>
                      <a:rPr lang="cs-CZ" altLang="cs-CZ" sz="1400" b="1">
                        <a:solidFill>
                          <a:srgbClr val="000000"/>
                        </a:solidFill>
                        <a:latin typeface="Arial" charset="0"/>
                      </a:rPr>
                      <a:t>            vysokorychl. železniční spoje</a:t>
                    </a:r>
                  </a:p>
                  <a:p>
                    <a:pPr>
                      <a:spcBef>
                        <a:spcPts val="300"/>
                      </a:spcBef>
                    </a:pPr>
                    <a:r>
                      <a:rPr lang="cs-CZ" altLang="cs-CZ" sz="1400" b="1">
                        <a:solidFill>
                          <a:srgbClr val="000000"/>
                        </a:solidFill>
                        <a:latin typeface="Arial" charset="0"/>
                      </a:rPr>
                      <a:t>            konvenční železniční spoje</a:t>
                    </a:r>
                  </a:p>
                  <a:p>
                    <a:pPr>
                      <a:spcBef>
                        <a:spcPts val="300"/>
                      </a:spcBef>
                    </a:pPr>
                    <a:r>
                      <a:rPr lang="cs-CZ" altLang="cs-CZ" sz="1400" b="1">
                        <a:solidFill>
                          <a:srgbClr val="000000"/>
                        </a:solidFill>
                        <a:latin typeface="Arial" charset="0"/>
                      </a:rPr>
                      <a:t>            konvenční trajekty</a:t>
                    </a:r>
                    <a:endParaRPr lang="cs-CZ" altLang="cs-CZ" sz="14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4282" y="3604"/>
                    <a:ext cx="519" cy="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2361" y="3887"/>
                  <a:ext cx="309" cy="308"/>
                  <a:chOff x="2279" y="10824"/>
                  <a:chExt cx="703" cy="515"/>
                </a:xfrm>
              </p:grpSpPr>
              <p:sp>
                <p:nvSpPr>
                  <p:cNvPr id="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279" y="10824"/>
                    <a:ext cx="703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292" y="11074"/>
                    <a:ext cx="67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1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305" y="11339"/>
                    <a:ext cx="67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2604" y="487"/>
                <a:ext cx="1377" cy="119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295" y="1342"/>
              <a:ext cx="1728" cy="10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ts val="600"/>
                </a:spcBef>
              </a:pPr>
              <a:r>
                <a:rPr lang="cs-CZ" altLang="cs-CZ" sz="2800" b="1" dirty="0">
                  <a:solidFill>
                    <a:srgbClr val="FF0000"/>
                  </a:solidFill>
                  <a:latin typeface="Arial" charset="0"/>
                </a:rPr>
                <a:t>HLAVNÍ EVROPSKÉ ŽELEZNICE</a:t>
              </a:r>
              <a:endParaRPr lang="cs-CZ" altLang="cs-CZ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5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9525" y="203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319088" y="1474788"/>
            <a:ext cx="8504237" cy="3954462"/>
            <a:chOff x="147" y="911"/>
            <a:chExt cx="5357" cy="2491"/>
          </a:xfrm>
        </p:grpSpPr>
        <p:pic>
          <p:nvPicPr>
            <p:cNvPr id="16389" name="Picture 5" descr="http://www.jurasholoubek.com/travel/images/inter.gif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911"/>
              <a:ext cx="2597" cy="24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2876" y="1040"/>
              <a:ext cx="2628" cy="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cs-CZ" altLang="cs-CZ" sz="1000" b="1">
                  <a:solidFill>
                    <a:srgbClr val="0000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A - Irsko, Severní Irsko, Velká Británie;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B - Finsko, Norsko, Švédsko;</a:t>
              </a:r>
              <a:br>
                <a:rPr lang="cs-CZ" altLang="cs-CZ" sz="2000" b="1">
                  <a:latin typeface="Arial Narrow" pitchFamily="34" charset="0"/>
                  <a:cs typeface="Times New Roman" pitchFamily="18" charset="0"/>
                </a:rPr>
              </a:b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 C - Dánsko, N</a:t>
              </a:r>
              <a:r>
                <a:rPr lang="cs-CZ" altLang="cs-CZ" sz="2000" b="1">
                  <a:latin typeface="Arial Narrow" pitchFamily="34" charset="0"/>
                </a:rPr>
                <a:t>ě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mecko, Rakousko,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     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Švýcarsko;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D - </a:t>
              </a:r>
              <a:r>
                <a:rPr lang="cs-CZ" altLang="cs-CZ" sz="2000" b="1">
                  <a:latin typeface="Arial Narrow" pitchFamily="34" charset="0"/>
                </a:rPr>
                <a:t>Č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eská republika, Chorvatsko,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     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Maďarsko, Polsko, Slovensko;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E - Belgie, Francie, Lucembursko, </a:t>
              </a:r>
              <a:endParaRPr lang="cs-CZ" altLang="cs-CZ" sz="2000" b="1">
                <a:latin typeface="Arial Narrow" pitchFamily="34" charset="0"/>
              </a:endParaRPr>
            </a:p>
            <a:p>
              <a:r>
                <a:rPr lang="cs-CZ" altLang="cs-CZ" sz="2000" b="1">
                  <a:latin typeface="Arial Narrow" pitchFamily="34" charset="0"/>
                </a:rPr>
                <a:t>      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Nizozemsko; </a:t>
              </a:r>
              <a:endParaRPr lang="cs-CZ" altLang="cs-CZ" sz="2000" b="1">
                <a:latin typeface="Arial Narrow" pitchFamily="34" charset="0"/>
              </a:endParaRPr>
            </a:p>
            <a:p>
              <a:pPr eaLnBrk="0" hangingPunct="0"/>
              <a:r>
                <a:rPr lang="cs-CZ" altLang="cs-CZ" sz="2000" b="1">
                  <a:latin typeface="Arial Narrow" pitchFamily="34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F - Maroko, Portugalsko, Špan</a:t>
              </a:r>
              <a:r>
                <a:rPr lang="cs-CZ" altLang="cs-CZ" sz="2000" b="1">
                  <a:latin typeface="Arial Narrow" pitchFamily="34" charset="0"/>
                </a:rPr>
                <a:t>ě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lsko;</a:t>
              </a:r>
              <a:br>
                <a:rPr lang="cs-CZ" altLang="cs-CZ" sz="2000" b="1">
                  <a:latin typeface="Arial Narrow" pitchFamily="34" charset="0"/>
                  <a:cs typeface="Times New Roman" pitchFamily="18" charset="0"/>
                </a:rPr>
              </a:b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 G - Itálie, </a:t>
              </a:r>
              <a:r>
                <a:rPr lang="cs-CZ" altLang="cs-CZ" sz="2000" b="1">
                  <a:latin typeface="Arial Narrow" pitchFamily="34" charset="0"/>
                </a:rPr>
                <a:t>Ř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ecko, Slovinsko, Turecko; </a:t>
              </a:r>
              <a:endParaRPr lang="cs-CZ" altLang="cs-CZ" sz="2000" b="1">
                <a:latin typeface="Arial Narrow" pitchFamily="34" charset="0"/>
              </a:endParaRPr>
            </a:p>
            <a:p>
              <a:pPr eaLnBrk="0" hangingPunct="0"/>
              <a:r>
                <a:rPr lang="cs-CZ" altLang="cs-CZ" sz="2000" b="1">
                  <a:latin typeface="Arial Narrow" pitchFamily="34" charset="0"/>
                </a:rPr>
                <a:t>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H - Bulharsko, Jugoslávie, Makedonie, </a:t>
              </a:r>
              <a:r>
                <a:rPr lang="cs-CZ" altLang="cs-CZ" sz="2000" b="1">
                  <a:latin typeface="Arial Narrow" pitchFamily="34" charset="0"/>
                </a:rPr>
                <a:t>   </a:t>
              </a:r>
            </a:p>
            <a:p>
              <a:pPr eaLnBrk="0" hangingPunct="0"/>
              <a:r>
                <a:rPr lang="cs-CZ" altLang="cs-CZ" sz="2000" b="1">
                  <a:latin typeface="Arial Narrow" pitchFamily="34" charset="0"/>
                </a:rPr>
                <a:t>       </a:t>
              </a:r>
              <a:r>
                <a:rPr lang="cs-CZ" altLang="cs-CZ" sz="2000" b="1">
                  <a:latin typeface="Arial Narrow" pitchFamily="34" charset="0"/>
                  <a:cs typeface="Times New Roman" pitchFamily="18" charset="0"/>
                </a:rPr>
                <a:t>Rumunsko</a:t>
              </a:r>
              <a:endParaRPr lang="cs-CZ" altLang="cs-CZ" sz="2000" b="1">
                <a:latin typeface="Arial" charset="0"/>
              </a:endParaRPr>
            </a:p>
          </p:txBody>
        </p:sp>
      </p:grp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2287588" y="592138"/>
            <a:ext cx="5024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  <a:latin typeface="Arial" charset="0"/>
              </a:rPr>
              <a:t>ZÓNY JÍZDENKY INTERRAIL</a:t>
            </a:r>
          </a:p>
        </p:txBody>
      </p:sp>
    </p:spTree>
    <p:extLst>
      <p:ext uri="{BB962C8B-B14F-4D97-AF65-F5344CB8AC3E}">
        <p14:creationId xmlns:p14="http://schemas.microsoft.com/office/powerpoint/2010/main" val="13073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590550" y="274638"/>
            <a:ext cx="8062913" cy="3663950"/>
            <a:chOff x="1492" y="5838"/>
            <a:chExt cx="8987" cy="4005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1492" y="5838"/>
              <a:ext cx="8987" cy="4005"/>
              <a:chOff x="1492" y="5838"/>
              <a:chExt cx="8987" cy="4005"/>
            </a:xfrm>
          </p:grpSpPr>
          <p:pic>
            <p:nvPicPr>
              <p:cNvPr id="14342" name="Picture 6" descr="mapka_trati Shinkansen Japonsk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15"/>
              <a:stretch>
                <a:fillRect/>
              </a:stretch>
            </p:blipFill>
            <p:spPr bwMode="auto">
              <a:xfrm>
                <a:off x="1492" y="5838"/>
                <a:ext cx="3945" cy="400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43" name="Picture 7" descr="Shinkadze Japonsko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0" t="1073" r="4680"/>
              <a:stretch>
                <a:fillRect/>
              </a:stretch>
            </p:blipFill>
            <p:spPr bwMode="auto">
              <a:xfrm>
                <a:off x="5559" y="5907"/>
                <a:ext cx="4920" cy="267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5550" y="9015"/>
              <a:ext cx="4905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/>
            <a:lstStyle/>
            <a:p>
              <a:r>
                <a:rPr lang="cs-CZ" altLang="cs-CZ" b="1">
                  <a:solidFill>
                    <a:srgbClr val="000000"/>
                  </a:solidFill>
                  <a:latin typeface="Arial" charset="0"/>
                </a:rPr>
                <a:t>Síť japonských rychlovlaků Shinkansen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043608" y="4077072"/>
            <a:ext cx="3511550" cy="2529572"/>
            <a:chOff x="971600" y="4077072"/>
            <a:chExt cx="3511550" cy="2529572"/>
          </a:xfrm>
        </p:grpSpPr>
        <p:pic>
          <p:nvPicPr>
            <p:cNvPr id="14348" name="Picture 12" descr="TG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077072"/>
              <a:ext cx="3511550" cy="21383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1403648" y="6237312"/>
              <a:ext cx="25922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TGV FRANCIE</a:t>
              </a:r>
              <a:endParaRPr lang="cs-CZ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932040" y="4077072"/>
            <a:ext cx="3321050" cy="2529572"/>
            <a:chOff x="4932040" y="4077072"/>
            <a:chExt cx="3321050" cy="2529572"/>
          </a:xfrm>
        </p:grpSpPr>
        <p:pic>
          <p:nvPicPr>
            <p:cNvPr id="14347" name="Picture 11" descr="SGE_SAB52_29060eurotunel 1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077072"/>
              <a:ext cx="3321050" cy="21463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5364088" y="6237312"/>
              <a:ext cx="25202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EUROTUNEL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9798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5616" y="33265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MAGLEV – RYCHLOST 600 km/h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39552" y="1196752"/>
            <a:ext cx="3888432" cy="2573380"/>
            <a:chOff x="611560" y="884815"/>
            <a:chExt cx="3744416" cy="2501372"/>
          </a:xfrm>
        </p:grpSpPr>
        <p:pic>
          <p:nvPicPr>
            <p:cNvPr id="5124" name="Picture 4" descr="https://upload.wikimedia.org/wikipedia/commons/0/0f/Transrapid-emslan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884815"/>
              <a:ext cx="3744416" cy="25013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059832" y="292494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NĚMECKO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644008" y="1196752"/>
            <a:ext cx="3744416" cy="2555265"/>
            <a:chOff x="4733831" y="836712"/>
            <a:chExt cx="3726601" cy="255526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31" y="836712"/>
              <a:ext cx="3726601" cy="255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860032" y="292494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ŠANGHAI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835696" y="4077072"/>
            <a:ext cx="5467350" cy="2241540"/>
            <a:chOff x="1835696" y="3933056"/>
            <a:chExt cx="5467350" cy="2241540"/>
          </a:xfrm>
        </p:grpSpPr>
        <p:pic>
          <p:nvPicPr>
            <p:cNvPr id="5127" name="Picture 7" descr="http://www.ga.com/websites/ga/images/products/transportation/transrapid1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933056"/>
              <a:ext cx="5467350" cy="1905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2627784" y="5805264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ANAHEIM – LAS VEGAS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35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orient-expres 1984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xfrm>
            <a:off x="323528" y="3429000"/>
            <a:ext cx="4359275" cy="2727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3" name="Picture 13" descr="1258_700x450x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3"/>
          <a:stretch>
            <a:fillRect/>
          </a:stretch>
        </p:blipFill>
        <p:spPr bwMode="auto">
          <a:xfrm>
            <a:off x="323528" y="1098296"/>
            <a:ext cx="4392488" cy="20099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597194" cy="29496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86892" y="260647"/>
            <a:ext cx="39959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 EXPRES</a:t>
            </a:r>
          </a:p>
        </p:txBody>
      </p: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5004048" y="3429000"/>
            <a:ext cx="3528392" cy="2736304"/>
            <a:chOff x="4708094" y="3543300"/>
            <a:chExt cx="3845356" cy="2997200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094" y="3543300"/>
              <a:ext cx="3845356" cy="299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814469" y="3543300"/>
              <a:ext cx="2662535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KONEČNÁ STANICE ORIENT EXPRESU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4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oroy61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7188"/>
            <a:ext cx="2762250" cy="378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Loroy87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685925"/>
            <a:ext cx="27178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Loroy62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2771775"/>
            <a:ext cx="2765425" cy="3665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707904" y="548680"/>
            <a:ext cx="4729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ŽELEZNICE LIMA – LA OROYA</a:t>
            </a:r>
          </a:p>
        </p:txBody>
      </p:sp>
    </p:spTree>
    <p:extLst>
      <p:ext uri="{BB962C8B-B14F-4D97-AF65-F5344CB8AC3E}">
        <p14:creationId xmlns:p14="http://schemas.microsoft.com/office/powerpoint/2010/main" val="26573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9" y="116632"/>
            <a:ext cx="8686800" cy="838200"/>
          </a:xfrm>
        </p:spPr>
        <p:txBody>
          <a:bodyPr/>
          <a:lstStyle/>
          <a:p>
            <a:pPr algn="ctr"/>
            <a:r>
              <a:rPr lang="cs-CZ" altLang="cs-CZ" b="1" u="sng" dirty="0">
                <a:solidFill>
                  <a:srgbClr val="FF0000"/>
                </a:solidFill>
                <a:latin typeface="Arial" charset="0"/>
              </a:rPr>
              <a:t>ŽELEZNIČNÍ DOPRAVA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3242990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KOŇSKÁ ŽELEZNICE</a:t>
            </a:r>
          </a:p>
          <a:p>
            <a:pPr lvl="1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PRVNÍ V EVROPĚ ČESKÉ BUDĚJOVICE  - LINEC 1824 – 1832</a:t>
            </a:r>
          </a:p>
          <a:p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ŽELEZNICE S PARNÍM POHONEM</a:t>
            </a:r>
          </a:p>
          <a:p>
            <a:pPr lvl="1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TRAŤ STOCKTON – DARLINGTON V ANGLII 1825</a:t>
            </a:r>
          </a:p>
          <a:p>
            <a:pPr lvl="1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ROZVOJ V 2. POLOVINÉ 19. STOLETÍ</a:t>
            </a:r>
          </a:p>
          <a:p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PARNÍ POHON NAHRAZEN MOTOROVÝM A ELEKTRICKÝM</a:t>
            </a:r>
          </a:p>
          <a:p>
            <a:r>
              <a:rPr lang="cs-CZ" sz="24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VÝSTAVBA VYSOKORYCHLOSTNÍCH TRATÍ</a:t>
            </a:r>
            <a:endParaRPr lang="cs-CZ" sz="24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67544" y="4653136"/>
            <a:ext cx="8060093" cy="1724590"/>
            <a:chOff x="395536" y="4653136"/>
            <a:chExt cx="8060093" cy="1724590"/>
          </a:xfrm>
        </p:grpSpPr>
        <p:pic>
          <p:nvPicPr>
            <p:cNvPr id="1026" name="Picture 2" descr="http://www.bejvavalo.cz/clanky/foto/lokomotivy-v-americe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3" r="4881"/>
            <a:stretch/>
          </p:blipFill>
          <p:spPr bwMode="auto">
            <a:xfrm flipH="1">
              <a:off x="395536" y="4653136"/>
              <a:ext cx="2237670" cy="16874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img7.rajce.idnes.cz/d0703/5/5128/5128531_7ea251308784088452de55fa862c05a7/images/387Mikd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47864" y="4653136"/>
              <a:ext cx="2088232" cy="1667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upload.wikimedia.org/wikipedia/commons/c/cf/E499004olomou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653136"/>
              <a:ext cx="2299453" cy="17245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Šipka doprava 3"/>
            <p:cNvSpPr/>
            <p:nvPr/>
          </p:nvSpPr>
          <p:spPr>
            <a:xfrm>
              <a:off x="2771800" y="5301208"/>
              <a:ext cx="43204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5580112" y="5301208"/>
              <a:ext cx="43204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8288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52938" y="846138"/>
            <a:ext cx="4473575" cy="208915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CESTA DO NEBES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2400" dirty="0"/>
              <a:t>PEKING – GOLMUD – LHASA</a:t>
            </a:r>
            <a:br>
              <a:rPr lang="cs-CZ" altLang="cs-CZ" sz="2400" dirty="0"/>
            </a:b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48 hodin,  5072 m n.m.</a:t>
            </a:r>
          </a:p>
        </p:txBody>
      </p:sp>
      <p:pic>
        <p:nvPicPr>
          <p:cNvPr id="47108" name="Picture 4" descr="xin_24206031608020311729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5243" r="8688" b="14520"/>
          <a:stretch>
            <a:fillRect/>
          </a:stretch>
        </p:blipFill>
        <p:spPr bwMode="auto">
          <a:xfrm>
            <a:off x="4500563" y="3613150"/>
            <a:ext cx="4097337" cy="2841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"/>
          <a:stretch>
            <a:fillRect/>
          </a:stretch>
        </p:blipFill>
        <p:spPr bwMode="auto">
          <a:xfrm>
            <a:off x="396875" y="541338"/>
            <a:ext cx="3773488" cy="264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613150"/>
            <a:ext cx="3805238" cy="285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3888432" cy="1071563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GLACIER </a:t>
            </a:r>
            <a:r>
              <a:rPr lang="cs-CZ" altLang="cs-CZ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EXPRES</a:t>
            </a:r>
            <a:br>
              <a:rPr lang="cs-CZ" altLang="cs-CZ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cs-CZ" altLang="cs-CZ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ŠVÝCARSKO</a:t>
            </a:r>
            <a:endParaRPr lang="cs-CZ" altLang="cs-CZ" sz="27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048125" cy="302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60913"/>
            <a:ext cx="3989387" cy="300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www.glacierexpress.ch/DE/Reiseinfos/karte_strecke/PublishingImages/Landkarte_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9" b="23116"/>
          <a:stretch/>
        </p:blipFill>
        <p:spPr bwMode="auto">
          <a:xfrm>
            <a:off x="4716015" y="548680"/>
            <a:ext cx="4021377" cy="2391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1393825"/>
            <a:ext cx="3276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 dirty="0">
                <a:latin typeface="Arial" charset="0"/>
              </a:rPr>
              <a:t>ROCKIE </a:t>
            </a:r>
            <a:r>
              <a:rPr lang="cs-CZ" altLang="cs-CZ" sz="3200" b="1" dirty="0" smtClean="0">
                <a:latin typeface="Arial" charset="0"/>
              </a:rPr>
              <a:t>MOUNTANEER</a:t>
            </a:r>
            <a:br>
              <a:rPr lang="cs-CZ" altLang="cs-CZ" sz="3200" b="1" dirty="0" smtClean="0">
                <a:latin typeface="Arial" charset="0"/>
              </a:rPr>
            </a:br>
            <a:r>
              <a:rPr lang="cs-CZ" altLang="cs-CZ" sz="2400" b="1" dirty="0" smtClean="0">
                <a:latin typeface="Arial" charset="0"/>
              </a:rPr>
              <a:t>KANADA</a:t>
            </a:r>
            <a:endParaRPr lang="cs-CZ" altLang="cs-CZ" sz="2400" b="1" dirty="0">
              <a:latin typeface="Arial" charset="0"/>
            </a:endParaRP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025900" cy="2795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44488"/>
            <a:ext cx="4322762" cy="3001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www.railsnw.com/images/rocky_map_main_all_routes_sm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/>
          <a:stretch/>
        </p:blipFill>
        <p:spPr bwMode="auto">
          <a:xfrm>
            <a:off x="251520" y="3717032"/>
            <a:ext cx="4168276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1124744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DENALI STAR</a:t>
            </a:r>
          </a:p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ANCHORAGE - FAIRBANKS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cdn-media-1.lifehack.org/wp-content/files/2015/04/11.-Denali-Star-Route-Alas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845"/>
            <a:ext cx="4248472" cy="28217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romthedeckchair.com/wp-content/uploads/2013/07/ftdc_cruiseexperts_alaska-025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49061"/>
            <a:ext cx="4248472" cy="2814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ackcountrysafaris.com/images/alaska-railroad/map_DenaliSta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2" y="3018181"/>
            <a:ext cx="3312368" cy="334549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2254"/>
          <a:stretch>
            <a:fillRect/>
          </a:stretch>
        </p:blipFill>
        <p:spPr bwMode="auto">
          <a:xfrm>
            <a:off x="3347864" y="620688"/>
            <a:ext cx="5534769" cy="24152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/>
          <a:stretch>
            <a:fillRect/>
          </a:stretch>
        </p:blipFill>
        <p:spPr bwMode="auto">
          <a:xfrm>
            <a:off x="3347864" y="3501008"/>
            <a:ext cx="5531371" cy="253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51520" y="1340768"/>
            <a:ext cx="288032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b="1" dirty="0">
                <a:latin typeface="Arial" charset="0"/>
              </a:rPr>
              <a:t>ROVOS </a:t>
            </a:r>
            <a:r>
              <a:rPr lang="cs-CZ" altLang="cs-CZ" sz="3200" b="1" dirty="0" smtClean="0">
                <a:latin typeface="Arial" charset="0"/>
              </a:rPr>
              <a:t>RAIL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 dirty="0" smtClean="0">
                <a:latin typeface="Arial" charset="0"/>
              </a:rPr>
              <a:t>JAR - TANZANIE</a:t>
            </a:r>
            <a:endParaRPr lang="cs-CZ" altLang="cs-CZ" sz="2000" b="1" dirty="0">
              <a:latin typeface="Arial" charset="0"/>
            </a:endParaRPr>
          </a:p>
        </p:txBody>
      </p:sp>
      <p:pic>
        <p:nvPicPr>
          <p:cNvPr id="14338" name="Picture 2" descr="http://www.railsafari.co.za/infoimg/Rovos-rail-cape-dar-es-salaam-bi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662613" cy="3031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3348037" cy="1731640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/>
              <a:t>EASTERN ORIENT </a:t>
            </a:r>
            <a:r>
              <a:rPr lang="cs-CZ" altLang="cs-CZ" sz="3200" b="1" dirty="0" smtClean="0"/>
              <a:t>EXPRES</a:t>
            </a:r>
            <a:br>
              <a:rPr lang="cs-CZ" altLang="cs-CZ" sz="3200" b="1" dirty="0" smtClean="0"/>
            </a:br>
            <a:r>
              <a:rPr lang="cs-CZ" altLang="cs-CZ" sz="2400" b="1" dirty="0" smtClean="0"/>
              <a:t>MALAISIE - THAJSKO</a:t>
            </a:r>
            <a:endParaRPr lang="cs-CZ" altLang="cs-CZ" sz="2400" b="1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9"/>
          <a:stretch>
            <a:fillRect/>
          </a:stretch>
        </p:blipFill>
        <p:spPr bwMode="auto">
          <a:xfrm>
            <a:off x="722313" y="3422650"/>
            <a:ext cx="3068637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711200"/>
            <a:ext cx="3405188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432175"/>
            <a:ext cx="3411537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4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91" name="Group 15"/>
          <p:cNvGrpSpPr>
            <a:grpSpLocks/>
          </p:cNvGrpSpPr>
          <p:nvPr/>
        </p:nvGrpSpPr>
        <p:grpSpPr bwMode="auto">
          <a:xfrm>
            <a:off x="493713" y="414338"/>
            <a:ext cx="4202112" cy="3497262"/>
            <a:chOff x="1530" y="2834"/>
            <a:chExt cx="8655" cy="6750"/>
          </a:xfrm>
        </p:grpSpPr>
        <p:grpSp>
          <p:nvGrpSpPr>
            <p:cNvPr id="50192" name="Group 16"/>
            <p:cNvGrpSpPr>
              <a:grpSpLocks/>
            </p:cNvGrpSpPr>
            <p:nvPr/>
          </p:nvGrpSpPr>
          <p:grpSpPr bwMode="auto">
            <a:xfrm>
              <a:off x="1530" y="2834"/>
              <a:ext cx="8655" cy="6750"/>
              <a:chOff x="1140" y="1424"/>
              <a:chExt cx="8655" cy="6750"/>
            </a:xfrm>
          </p:grpSpPr>
          <p:pic>
            <p:nvPicPr>
              <p:cNvPr id="50193" name="Picture 17" descr="theGhanRout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2" t="4240" r="500" b="5038"/>
              <a:stretch>
                <a:fillRect/>
              </a:stretch>
            </p:blipFill>
            <p:spPr bwMode="auto">
              <a:xfrm>
                <a:off x="1140" y="1424"/>
                <a:ext cx="8655" cy="6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0194" name="Group 18"/>
              <p:cNvGrpSpPr>
                <a:grpSpLocks/>
              </p:cNvGrpSpPr>
              <p:nvPr/>
            </p:nvGrpSpPr>
            <p:grpSpPr bwMode="auto">
              <a:xfrm>
                <a:off x="2436" y="5770"/>
                <a:ext cx="6180" cy="965"/>
                <a:chOff x="2460" y="5755"/>
                <a:chExt cx="6180" cy="965"/>
              </a:xfrm>
            </p:grpSpPr>
            <p:sp>
              <p:nvSpPr>
                <p:cNvPr id="50195" name="Freeform 19"/>
                <p:cNvSpPr>
                  <a:spLocks/>
                </p:cNvSpPr>
                <p:nvPr/>
              </p:nvSpPr>
              <p:spPr bwMode="auto">
                <a:xfrm>
                  <a:off x="2460" y="5755"/>
                  <a:ext cx="3885" cy="530"/>
                </a:xfrm>
                <a:custGeom>
                  <a:avLst/>
                  <a:gdLst>
                    <a:gd name="T0" fmla="*/ 0 w 3885"/>
                    <a:gd name="T1" fmla="*/ 515 h 530"/>
                    <a:gd name="T2" fmla="*/ 540 w 3885"/>
                    <a:gd name="T3" fmla="*/ 380 h 530"/>
                    <a:gd name="T4" fmla="*/ 660 w 3885"/>
                    <a:gd name="T5" fmla="*/ 215 h 530"/>
                    <a:gd name="T6" fmla="*/ 765 w 3885"/>
                    <a:gd name="T7" fmla="*/ 260 h 530"/>
                    <a:gd name="T8" fmla="*/ 1440 w 3885"/>
                    <a:gd name="T9" fmla="*/ 80 h 530"/>
                    <a:gd name="T10" fmla="*/ 2265 w 3885"/>
                    <a:gd name="T11" fmla="*/ 5 h 530"/>
                    <a:gd name="T12" fmla="*/ 3315 w 3885"/>
                    <a:gd name="T13" fmla="*/ 110 h 530"/>
                    <a:gd name="T14" fmla="*/ 3525 w 3885"/>
                    <a:gd name="T15" fmla="*/ 185 h 530"/>
                    <a:gd name="T16" fmla="*/ 3750 w 3885"/>
                    <a:gd name="T17" fmla="*/ 230 h 530"/>
                    <a:gd name="T18" fmla="*/ 3795 w 3885"/>
                    <a:gd name="T19" fmla="*/ 335 h 530"/>
                    <a:gd name="T20" fmla="*/ 3885 w 3885"/>
                    <a:gd name="T21" fmla="*/ 530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85" h="530">
                      <a:moveTo>
                        <a:pt x="0" y="515"/>
                      </a:moveTo>
                      <a:cubicBezTo>
                        <a:pt x="215" y="472"/>
                        <a:pt x="430" y="430"/>
                        <a:pt x="540" y="380"/>
                      </a:cubicBezTo>
                      <a:cubicBezTo>
                        <a:pt x="650" y="330"/>
                        <a:pt x="622" y="235"/>
                        <a:pt x="660" y="215"/>
                      </a:cubicBezTo>
                      <a:cubicBezTo>
                        <a:pt x="698" y="195"/>
                        <a:pt x="635" y="282"/>
                        <a:pt x="765" y="260"/>
                      </a:cubicBezTo>
                      <a:cubicBezTo>
                        <a:pt x="895" y="238"/>
                        <a:pt x="1190" y="122"/>
                        <a:pt x="1440" y="80"/>
                      </a:cubicBezTo>
                      <a:cubicBezTo>
                        <a:pt x="1690" y="38"/>
                        <a:pt x="1953" y="0"/>
                        <a:pt x="2265" y="5"/>
                      </a:cubicBezTo>
                      <a:cubicBezTo>
                        <a:pt x="2577" y="10"/>
                        <a:pt x="3105" y="80"/>
                        <a:pt x="3315" y="110"/>
                      </a:cubicBezTo>
                      <a:cubicBezTo>
                        <a:pt x="3525" y="140"/>
                        <a:pt x="3452" y="165"/>
                        <a:pt x="3525" y="185"/>
                      </a:cubicBezTo>
                      <a:cubicBezTo>
                        <a:pt x="3598" y="205"/>
                        <a:pt x="3705" y="205"/>
                        <a:pt x="3750" y="230"/>
                      </a:cubicBezTo>
                      <a:cubicBezTo>
                        <a:pt x="3795" y="255"/>
                        <a:pt x="3773" y="285"/>
                        <a:pt x="3795" y="335"/>
                      </a:cubicBezTo>
                      <a:cubicBezTo>
                        <a:pt x="3817" y="385"/>
                        <a:pt x="3851" y="457"/>
                        <a:pt x="3885" y="53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196" name="Freeform 20"/>
                <p:cNvSpPr>
                  <a:spLocks/>
                </p:cNvSpPr>
                <p:nvPr/>
              </p:nvSpPr>
              <p:spPr bwMode="auto">
                <a:xfrm>
                  <a:off x="6188" y="5848"/>
                  <a:ext cx="2452" cy="872"/>
                </a:xfrm>
                <a:custGeom>
                  <a:avLst/>
                  <a:gdLst>
                    <a:gd name="T0" fmla="*/ 22 w 2452"/>
                    <a:gd name="T1" fmla="*/ 197 h 872"/>
                    <a:gd name="T2" fmla="*/ 127 w 2452"/>
                    <a:gd name="T3" fmla="*/ 197 h 872"/>
                    <a:gd name="T4" fmla="*/ 787 w 2452"/>
                    <a:gd name="T5" fmla="*/ 2 h 872"/>
                    <a:gd name="T6" fmla="*/ 1417 w 2452"/>
                    <a:gd name="T7" fmla="*/ 182 h 872"/>
                    <a:gd name="T8" fmla="*/ 2452 w 2452"/>
                    <a:gd name="T9" fmla="*/ 872 h 8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2" h="872">
                      <a:moveTo>
                        <a:pt x="22" y="197"/>
                      </a:moveTo>
                      <a:cubicBezTo>
                        <a:pt x="11" y="213"/>
                        <a:pt x="0" y="230"/>
                        <a:pt x="127" y="197"/>
                      </a:cubicBezTo>
                      <a:cubicBezTo>
                        <a:pt x="254" y="164"/>
                        <a:pt x="572" y="4"/>
                        <a:pt x="787" y="2"/>
                      </a:cubicBezTo>
                      <a:cubicBezTo>
                        <a:pt x="1002" y="0"/>
                        <a:pt x="1140" y="37"/>
                        <a:pt x="1417" y="182"/>
                      </a:cubicBezTo>
                      <a:cubicBezTo>
                        <a:pt x="1694" y="327"/>
                        <a:pt x="2073" y="599"/>
                        <a:pt x="2452" y="872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50197" name="Freeform 21"/>
            <p:cNvSpPr>
              <a:spLocks/>
            </p:cNvSpPr>
            <p:nvPr/>
          </p:nvSpPr>
          <p:spPr bwMode="auto">
            <a:xfrm>
              <a:off x="5433" y="3630"/>
              <a:ext cx="1437" cy="4545"/>
            </a:xfrm>
            <a:custGeom>
              <a:avLst/>
              <a:gdLst>
                <a:gd name="T0" fmla="*/ 0 w 1437"/>
                <a:gd name="T1" fmla="*/ 0 h 4545"/>
                <a:gd name="T2" fmla="*/ 60 w 1437"/>
                <a:gd name="T3" fmla="*/ 180 h 4545"/>
                <a:gd name="T4" fmla="*/ 195 w 1437"/>
                <a:gd name="T5" fmla="*/ 255 h 4545"/>
                <a:gd name="T6" fmla="*/ 330 w 1437"/>
                <a:gd name="T7" fmla="*/ 420 h 4545"/>
                <a:gd name="T8" fmla="*/ 465 w 1437"/>
                <a:gd name="T9" fmla="*/ 510 h 4545"/>
                <a:gd name="T10" fmla="*/ 465 w 1437"/>
                <a:gd name="T11" fmla="*/ 675 h 4545"/>
                <a:gd name="T12" fmla="*/ 435 w 1437"/>
                <a:gd name="T13" fmla="*/ 795 h 4545"/>
                <a:gd name="T14" fmla="*/ 495 w 1437"/>
                <a:gd name="T15" fmla="*/ 990 h 4545"/>
                <a:gd name="T16" fmla="*/ 540 w 1437"/>
                <a:gd name="T17" fmla="*/ 1275 h 4545"/>
                <a:gd name="T18" fmla="*/ 630 w 1437"/>
                <a:gd name="T19" fmla="*/ 1440 h 4545"/>
                <a:gd name="T20" fmla="*/ 630 w 1437"/>
                <a:gd name="T21" fmla="*/ 1680 h 4545"/>
                <a:gd name="T22" fmla="*/ 630 w 1437"/>
                <a:gd name="T23" fmla="*/ 1800 h 4545"/>
                <a:gd name="T24" fmla="*/ 570 w 1437"/>
                <a:gd name="T25" fmla="*/ 2070 h 4545"/>
                <a:gd name="T26" fmla="*/ 600 w 1437"/>
                <a:gd name="T27" fmla="*/ 2175 h 4545"/>
                <a:gd name="T28" fmla="*/ 600 w 1437"/>
                <a:gd name="T29" fmla="*/ 2280 h 4545"/>
                <a:gd name="T30" fmla="*/ 540 w 1437"/>
                <a:gd name="T31" fmla="*/ 2385 h 4545"/>
                <a:gd name="T32" fmla="*/ 525 w 1437"/>
                <a:gd name="T33" fmla="*/ 2475 h 4545"/>
                <a:gd name="T34" fmla="*/ 525 w 1437"/>
                <a:gd name="T35" fmla="*/ 2670 h 4545"/>
                <a:gd name="T36" fmla="*/ 525 w 1437"/>
                <a:gd name="T37" fmla="*/ 2850 h 4545"/>
                <a:gd name="T38" fmla="*/ 615 w 1437"/>
                <a:gd name="T39" fmla="*/ 2970 h 4545"/>
                <a:gd name="T40" fmla="*/ 675 w 1437"/>
                <a:gd name="T41" fmla="*/ 3120 h 4545"/>
                <a:gd name="T42" fmla="*/ 705 w 1437"/>
                <a:gd name="T43" fmla="*/ 3315 h 4545"/>
                <a:gd name="T44" fmla="*/ 735 w 1437"/>
                <a:gd name="T45" fmla="*/ 3555 h 4545"/>
                <a:gd name="T46" fmla="*/ 885 w 1437"/>
                <a:gd name="T47" fmla="*/ 3600 h 4545"/>
                <a:gd name="T48" fmla="*/ 1065 w 1437"/>
                <a:gd name="T49" fmla="*/ 3690 h 4545"/>
                <a:gd name="T50" fmla="*/ 1185 w 1437"/>
                <a:gd name="T51" fmla="*/ 3765 h 4545"/>
                <a:gd name="T52" fmla="*/ 1320 w 1437"/>
                <a:gd name="T53" fmla="*/ 3990 h 4545"/>
                <a:gd name="T54" fmla="*/ 1437 w 1437"/>
                <a:gd name="T55" fmla="*/ 4545 h 4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7" h="4545">
                  <a:moveTo>
                    <a:pt x="0" y="0"/>
                  </a:moveTo>
                  <a:cubicBezTo>
                    <a:pt x="13" y="68"/>
                    <a:pt x="27" y="137"/>
                    <a:pt x="60" y="180"/>
                  </a:cubicBezTo>
                  <a:cubicBezTo>
                    <a:pt x="93" y="223"/>
                    <a:pt x="150" y="215"/>
                    <a:pt x="195" y="255"/>
                  </a:cubicBezTo>
                  <a:cubicBezTo>
                    <a:pt x="240" y="295"/>
                    <a:pt x="285" y="378"/>
                    <a:pt x="330" y="420"/>
                  </a:cubicBezTo>
                  <a:cubicBezTo>
                    <a:pt x="375" y="462"/>
                    <a:pt x="443" y="468"/>
                    <a:pt x="465" y="510"/>
                  </a:cubicBezTo>
                  <a:cubicBezTo>
                    <a:pt x="487" y="552"/>
                    <a:pt x="470" y="628"/>
                    <a:pt x="465" y="675"/>
                  </a:cubicBezTo>
                  <a:cubicBezTo>
                    <a:pt x="460" y="722"/>
                    <a:pt x="430" y="743"/>
                    <a:pt x="435" y="795"/>
                  </a:cubicBezTo>
                  <a:cubicBezTo>
                    <a:pt x="440" y="847"/>
                    <a:pt x="478" y="910"/>
                    <a:pt x="495" y="990"/>
                  </a:cubicBezTo>
                  <a:cubicBezTo>
                    <a:pt x="512" y="1070"/>
                    <a:pt x="518" y="1200"/>
                    <a:pt x="540" y="1275"/>
                  </a:cubicBezTo>
                  <a:cubicBezTo>
                    <a:pt x="562" y="1350"/>
                    <a:pt x="615" y="1373"/>
                    <a:pt x="630" y="1440"/>
                  </a:cubicBezTo>
                  <a:cubicBezTo>
                    <a:pt x="645" y="1507"/>
                    <a:pt x="630" y="1620"/>
                    <a:pt x="630" y="1680"/>
                  </a:cubicBezTo>
                  <a:cubicBezTo>
                    <a:pt x="630" y="1740"/>
                    <a:pt x="640" y="1735"/>
                    <a:pt x="630" y="1800"/>
                  </a:cubicBezTo>
                  <a:cubicBezTo>
                    <a:pt x="620" y="1865"/>
                    <a:pt x="575" y="2008"/>
                    <a:pt x="570" y="2070"/>
                  </a:cubicBezTo>
                  <a:cubicBezTo>
                    <a:pt x="565" y="2132"/>
                    <a:pt x="595" y="2140"/>
                    <a:pt x="600" y="2175"/>
                  </a:cubicBezTo>
                  <a:cubicBezTo>
                    <a:pt x="605" y="2210"/>
                    <a:pt x="610" y="2245"/>
                    <a:pt x="600" y="2280"/>
                  </a:cubicBezTo>
                  <a:cubicBezTo>
                    <a:pt x="590" y="2315"/>
                    <a:pt x="552" y="2353"/>
                    <a:pt x="540" y="2385"/>
                  </a:cubicBezTo>
                  <a:cubicBezTo>
                    <a:pt x="528" y="2417"/>
                    <a:pt x="527" y="2428"/>
                    <a:pt x="525" y="2475"/>
                  </a:cubicBezTo>
                  <a:cubicBezTo>
                    <a:pt x="523" y="2522"/>
                    <a:pt x="525" y="2608"/>
                    <a:pt x="525" y="2670"/>
                  </a:cubicBezTo>
                  <a:cubicBezTo>
                    <a:pt x="525" y="2732"/>
                    <a:pt x="510" y="2800"/>
                    <a:pt x="525" y="2850"/>
                  </a:cubicBezTo>
                  <a:cubicBezTo>
                    <a:pt x="540" y="2900"/>
                    <a:pt x="590" y="2925"/>
                    <a:pt x="615" y="2970"/>
                  </a:cubicBezTo>
                  <a:cubicBezTo>
                    <a:pt x="640" y="3015"/>
                    <a:pt x="660" y="3063"/>
                    <a:pt x="675" y="3120"/>
                  </a:cubicBezTo>
                  <a:cubicBezTo>
                    <a:pt x="690" y="3177"/>
                    <a:pt x="695" y="3243"/>
                    <a:pt x="705" y="3315"/>
                  </a:cubicBezTo>
                  <a:cubicBezTo>
                    <a:pt x="715" y="3387"/>
                    <a:pt x="705" y="3508"/>
                    <a:pt x="735" y="3555"/>
                  </a:cubicBezTo>
                  <a:cubicBezTo>
                    <a:pt x="765" y="3602"/>
                    <a:pt x="830" y="3578"/>
                    <a:pt x="885" y="3600"/>
                  </a:cubicBezTo>
                  <a:cubicBezTo>
                    <a:pt x="940" y="3622"/>
                    <a:pt x="1015" y="3663"/>
                    <a:pt x="1065" y="3690"/>
                  </a:cubicBezTo>
                  <a:cubicBezTo>
                    <a:pt x="1115" y="3717"/>
                    <a:pt x="1143" y="3715"/>
                    <a:pt x="1185" y="3765"/>
                  </a:cubicBezTo>
                  <a:cubicBezTo>
                    <a:pt x="1227" y="3815"/>
                    <a:pt x="1278" y="3860"/>
                    <a:pt x="1320" y="3990"/>
                  </a:cubicBezTo>
                  <a:cubicBezTo>
                    <a:pt x="1362" y="4120"/>
                    <a:pt x="1413" y="4430"/>
                    <a:pt x="1437" y="454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0202" name="Group 26"/>
          <p:cNvGrpSpPr>
            <a:grpSpLocks/>
          </p:cNvGrpSpPr>
          <p:nvPr/>
        </p:nvGrpSpPr>
        <p:grpSpPr bwMode="auto">
          <a:xfrm>
            <a:off x="3089275" y="371475"/>
            <a:ext cx="5291138" cy="3514725"/>
            <a:chOff x="1946" y="234"/>
            <a:chExt cx="3333" cy="2214"/>
          </a:xfrm>
        </p:grpSpPr>
        <p:sp>
          <p:nvSpPr>
            <p:cNvPr id="50199" name="AutoShape 23"/>
            <p:cNvSpPr>
              <a:spLocks noChangeArrowheads="1"/>
            </p:cNvSpPr>
            <p:nvPr/>
          </p:nvSpPr>
          <p:spPr bwMode="auto">
            <a:xfrm>
              <a:off x="1946" y="577"/>
              <a:ext cx="638" cy="366"/>
            </a:xfrm>
            <a:prstGeom prst="wedgeRectCallout">
              <a:avLst>
                <a:gd name="adj1" fmla="val -88403"/>
                <a:gd name="adj2" fmla="val 35245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cs-CZ" altLang="cs-CZ" sz="1600" b="1">
                  <a:solidFill>
                    <a:srgbClr val="000000"/>
                  </a:solidFill>
                  <a:latin typeface="Arial" charset="0"/>
                </a:rPr>
                <a:t>GHAN EXPRES</a:t>
              </a:r>
              <a:endParaRPr lang="cs-CZ" alt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0200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" y="234"/>
              <a:ext cx="1898" cy="221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203" name="Group 27"/>
          <p:cNvGrpSpPr>
            <a:grpSpLocks/>
          </p:cNvGrpSpPr>
          <p:nvPr/>
        </p:nvGrpSpPr>
        <p:grpSpPr bwMode="auto">
          <a:xfrm>
            <a:off x="3562350" y="1814513"/>
            <a:ext cx="4859338" cy="4692650"/>
            <a:chOff x="2244" y="1143"/>
            <a:chExt cx="3061" cy="2956"/>
          </a:xfrm>
        </p:grpSpPr>
        <p:sp>
          <p:nvSpPr>
            <p:cNvPr id="50198" name="AutoShape 22"/>
            <p:cNvSpPr>
              <a:spLocks noChangeArrowheads="1"/>
            </p:cNvSpPr>
            <p:nvPr/>
          </p:nvSpPr>
          <p:spPr bwMode="auto">
            <a:xfrm>
              <a:off x="2244" y="1143"/>
              <a:ext cx="658" cy="520"/>
            </a:xfrm>
            <a:prstGeom prst="wedgeRectCallout">
              <a:avLst>
                <a:gd name="adj1" fmla="val -74620"/>
                <a:gd name="adj2" fmla="val 6096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cs-CZ" altLang="cs-CZ" sz="1600" b="1">
                  <a:solidFill>
                    <a:srgbClr val="000000"/>
                  </a:solidFill>
                  <a:latin typeface="Arial" charset="0"/>
                </a:rPr>
                <a:t>INDIAN PACIFIC EXPRES</a:t>
              </a:r>
              <a:endParaRPr lang="cs-CZ" alt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0201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08"/>
            <a:stretch>
              <a:fillRect/>
            </a:stretch>
          </p:blipFill>
          <p:spPr bwMode="auto">
            <a:xfrm>
              <a:off x="2617" y="2692"/>
              <a:ext cx="2688" cy="140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ovéPole 1"/>
          <p:cNvSpPr txBox="1"/>
          <p:nvPr/>
        </p:nvSpPr>
        <p:spPr>
          <a:xfrm>
            <a:off x="827584" y="465313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AUSTRALIE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lidovky.cz/11/031/lnc460/NEV398401_mapa_bm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88424" cy="44130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47664" y="188640"/>
            <a:ext cx="5858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LETECKÁ DOPRAVA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15616" y="5805264"/>
            <a:ext cx="6838950" cy="701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cs-CZ" altLang="cs-CZ" sz="2000" b="1" dirty="0">
                <a:solidFill>
                  <a:srgbClr val="FFFF00"/>
                </a:solidFill>
                <a:latin typeface="Arial" charset="0"/>
              </a:rPr>
              <a:t>KAŽDÝ DEN SE REALIZUJE PŘES 52 000 CIVILNÍCH A </a:t>
            </a:r>
          </a:p>
          <a:p>
            <a:pPr algn="ctr"/>
            <a:r>
              <a:rPr lang="cs-CZ" altLang="cs-CZ" sz="2000" b="1" dirty="0">
                <a:solidFill>
                  <a:srgbClr val="FFFF00"/>
                </a:solidFill>
                <a:latin typeface="Arial" charset="0"/>
              </a:rPr>
              <a:t>2 800 VOJENSKÝCH LETŮ. </a:t>
            </a:r>
          </a:p>
        </p:txBody>
      </p:sp>
    </p:spTree>
    <p:extLst>
      <p:ext uri="{BB962C8B-B14F-4D97-AF65-F5344CB8AC3E}">
        <p14:creationId xmlns:p14="http://schemas.microsoft.com/office/powerpoint/2010/main" val="9868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VÝVOJ LETECKÉ DOPRAVY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1903 – PRVÝ LET BRATŘÍ WRIGHTOVÝCH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1909 – PŘELET KANÁLU LA MANCHE (L. BLÉRIOT¨)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1914 – PRVÝ LET S PASAŽÉRY (ILJA MUROMEC)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1919 – PAŘÍŽSKÁ SMLOUVA O CIVILNÍM LETECTVÍ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1935 – NEJÚSPĚŠNĚJŠÍ LETADLO DC-3 DAKOTA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1945 – PROVOZ NA MEZIKONTINENTÁLNÍCH LINKÁCH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1958 – PROVOZ PROUDOVÝCH LETADEL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1970 – LETY VELKOKAPACITNÍCH LETADEL B 747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1976 – NADZVUKOVÝ TUPOLEV 144, CONCORDE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1990 – NÍZKONÁKLADOVÉ SPOLEČNOSTI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VÝHODY A NEVÝHODY LETECKÉ DOPRAVY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RYCHLOST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POHODLÍ A KULTURA CESTOVÁNÍ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RŮST KAPACITY LETADEL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ZNAČNÝ ROZSAH SLUŽEB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BEZPEČNOST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NEGATIVNÍ VLIV NA ŽIVOTNÍ PROSTŘEDÍ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RŮST VZDÁLENOSTI LETIŠŤ OD CENTRA MĚST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BEZPEČNOSTNÍ OPATŘENÍ PŘI ODBAVOVÁNÍ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12088" cy="595536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VÝHODY a nevýhody železniční dopravy</a:t>
            </a:r>
            <a:endParaRPr lang="cs-CZ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268760"/>
            <a:ext cx="7651576" cy="4968552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ŠETRNOST K ŽIVOTNÍMU PROSTŘEDÍ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VYŠŠÍ KAPACITNÍ MOŽNOSTI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VYŠŠÍ RYCHLOST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VYŠŠÍ BEZPEČNOST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NEZÁVISLOST NA PŘÍRODNÍCH VLIVECH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POHODLÍ 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PŘEPRAVY VĚTŠÍCH ZAVAZADEL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OMEZENÁ DOSTUPNOST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MENŠÍ OPERATIVNOST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ZASTARALOST INFRASTRUKTURY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cs-CZ" dirty="0" smtClean="0"/>
              <a:t>LETADLOVÝ PARK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3688" y="1412776"/>
            <a:ext cx="5400600" cy="452596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DÉLKY DOLETU:</a:t>
            </a:r>
            <a:endParaRPr lang="cs-CZ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KRÁTKÝ 150 – 1000 km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1001 – 3000 km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DLOUHÝ NAD 3001 km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PROVOZNÍ RYCHLOSTI: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PODZVUKOVÁ – NADZVUKOVÁ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KAPACITY: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MALÁ DO 10 OSOB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DO 100 OSOB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VELKÁ DO 250 OSOB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VELKOKAPACITNÍ  NAD 250 OSOB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LETIŠTĚ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PROVOZNĚ-TECHNICKÝ KOMPLEX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TERMINÁLY,  ADMINISTRATIVNÍ BUDOVY, HANGÁRY, VZLETOVÉ A PŘISTÁVACÍ DRÁHY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ZÁKLADNÍ PROVOZNÍ SLUŽBY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ŘÍZENÍ LETOVÉHO PROVOZU, TELEKOMUNIKAČNÍ SLUŽBY,  METEOROLOGICKÉ SLUŽBA,  BEZPEČNOSTNÍ SLUŽBY, …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HANDLINGOVÉ SLUŽBY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ODBAVENÍ CESTUJÍCÍCH A ZAVAZADEL, ODBAVENÍ LETADEL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KOMERČNÍ AKTIVITY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OBCHODY, STRAVOVACÍ ZAŘÍZENÍ, SMĚNÁRNY, PŮJČOVNY AUT, PROVOZ CK A CA, ÚSCHOVA ZAVAZADEL, …</a:t>
            </a: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686800" cy="8382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LETOVÉ CESTY (LINKY)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28" y="2564904"/>
            <a:ext cx="5347320" cy="259491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SzPct val="100000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VZDUŠNÉ PROSTORY </a:t>
            </a: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LETOVÉ TRATĚ (KORIDORY)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LETOVÉ HLADINY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HRANIČNÍ – REFERENČNÍ BODY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ŘÍZENÍ LETOVÉHO PROVOZU </a:t>
            </a: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EUROCONTROL</a:t>
            </a:r>
          </a:p>
        </p:txBody>
      </p:sp>
    </p:spTree>
    <p:extLst>
      <p:ext uri="{BB962C8B-B14F-4D97-AF65-F5344CB8AC3E}">
        <p14:creationId xmlns:p14="http://schemas.microsoft.com/office/powerpoint/2010/main" val="25141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86800" cy="838200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LETECKÁ DOPRAVA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489654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PRAVIDELNÁ DOPRAVA: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LETOVÝ ŘÁD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NÁKUP LETENEK INDIVIDUELNÍ, SKUPINOVÝ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BLOCKCHARTEROVÁ DOPRAVA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GLOBÁLNÍ DISTRIBUČNÍ SYSTÉMY (AMADEUS, GALILEO, WORLDSPAN, …)</a:t>
            </a: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NEPRAVIDELNÁ (CHARTEROVÁ) DOPRAAVA: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LETOVÝ ŘÁD PODLE POTŘEB OBJEDNAVATELE A MOŽNOSTÍ LETECKÉ SPOLEČNOSTI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CK VE SMLOUVĚ KAPACITA  A POČET OTÁČEK LETU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LOAD FACTOR (PROCENTNÍ VYTÍŽENÍ)</a:t>
            </a: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NÍZKONÁKLADOVÁ DOPRAVA</a:t>
            </a:r>
          </a:p>
          <a:p>
            <a:pPr lvl="1"/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251520" y="1124744"/>
            <a:ext cx="8687498" cy="1182539"/>
            <a:chOff x="207" y="1144"/>
            <a:chExt cx="5355" cy="624"/>
          </a:xfrm>
        </p:grpSpPr>
        <p:grpSp>
          <p:nvGrpSpPr>
            <p:cNvPr id="11296" name="Group 32"/>
            <p:cNvGrpSpPr>
              <a:grpSpLocks/>
            </p:cNvGrpSpPr>
            <p:nvPr/>
          </p:nvGrpSpPr>
          <p:grpSpPr bwMode="auto">
            <a:xfrm>
              <a:off x="207" y="1152"/>
              <a:ext cx="835" cy="609"/>
              <a:chOff x="207" y="1152"/>
              <a:chExt cx="835" cy="609"/>
            </a:xfrm>
          </p:grpSpPr>
          <p:sp>
            <p:nvSpPr>
              <p:cNvPr id="11270" name="AutoShape 6"/>
              <p:cNvSpPr>
                <a:spLocks noChangeArrowheads="1"/>
              </p:cNvSpPr>
              <p:nvPr/>
            </p:nvSpPr>
            <p:spPr bwMode="auto">
              <a:xfrm>
                <a:off x="207" y="1152"/>
                <a:ext cx="835" cy="609"/>
              </a:xfrm>
              <a:prstGeom prst="chevron">
                <a:avLst>
                  <a:gd name="adj" fmla="val 36084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71" name="Text Box 7"/>
              <p:cNvSpPr txBox="1">
                <a:spLocks noChangeArrowheads="1"/>
              </p:cNvSpPr>
              <p:nvPr/>
            </p:nvSpPr>
            <p:spPr bwMode="auto">
              <a:xfrm>
                <a:off x="407" y="1296"/>
                <a:ext cx="546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>
                  <a:spcBef>
                    <a:spcPts val="600"/>
                  </a:spcBef>
                </a:pPr>
                <a:r>
                  <a:rPr lang="cs-CZ" altLang="cs-CZ" sz="1000" b="1" dirty="0">
                    <a:latin typeface="Arial Narrow" pitchFamily="34" charset="0"/>
                  </a:rPr>
                  <a:t>   </a:t>
                </a:r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ODBA-VENÍ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72" name="Group 8"/>
            <p:cNvGrpSpPr>
              <a:grpSpLocks/>
            </p:cNvGrpSpPr>
            <p:nvPr/>
          </p:nvGrpSpPr>
          <p:grpSpPr bwMode="auto">
            <a:xfrm>
              <a:off x="828" y="1152"/>
              <a:ext cx="948" cy="609"/>
              <a:chOff x="1345" y="5160"/>
              <a:chExt cx="1905" cy="690"/>
            </a:xfrm>
          </p:grpSpPr>
          <p:sp>
            <p:nvSpPr>
              <p:cNvPr id="11273" name="AutoShape 9"/>
              <p:cNvSpPr>
                <a:spLocks noChangeArrowheads="1"/>
              </p:cNvSpPr>
              <p:nvPr/>
            </p:nvSpPr>
            <p:spPr bwMode="auto">
              <a:xfrm>
                <a:off x="1345" y="5160"/>
                <a:ext cx="1905" cy="690"/>
              </a:xfrm>
              <a:custGeom>
                <a:avLst/>
                <a:gdLst>
                  <a:gd name="connsiteX0" fmla="*/ 0 w 1670984"/>
                  <a:gd name="connsiteY0" fmla="*/ 0 h 1154112"/>
                  <a:gd name="connsiteX1" fmla="*/ 924574 w 1670984"/>
                  <a:gd name="connsiteY1" fmla="*/ 0 h 1154112"/>
                  <a:gd name="connsiteX2" fmla="*/ 1670984 w 1670984"/>
                  <a:gd name="connsiteY2" fmla="*/ 577056 h 1154112"/>
                  <a:gd name="connsiteX3" fmla="*/ 924574 w 1670984"/>
                  <a:gd name="connsiteY3" fmla="*/ 1154112 h 1154112"/>
                  <a:gd name="connsiteX4" fmla="*/ 0 w 1670984"/>
                  <a:gd name="connsiteY4" fmla="*/ 1154112 h 1154112"/>
                  <a:gd name="connsiteX5" fmla="*/ 746410 w 1670984"/>
                  <a:gd name="connsiteY5" fmla="*/ 577056 h 1154112"/>
                  <a:gd name="connsiteX6" fmla="*/ 0 w 1670984"/>
                  <a:gd name="connsiteY6" fmla="*/ 0 h 1154112"/>
                  <a:gd name="connsiteX0" fmla="*/ 0 w 1670984"/>
                  <a:gd name="connsiteY0" fmla="*/ 0 h 1154112"/>
                  <a:gd name="connsiteX1" fmla="*/ 924574 w 1670984"/>
                  <a:gd name="connsiteY1" fmla="*/ 0 h 1154112"/>
                  <a:gd name="connsiteX2" fmla="*/ 1670984 w 1670984"/>
                  <a:gd name="connsiteY2" fmla="*/ 577056 h 1154112"/>
                  <a:gd name="connsiteX3" fmla="*/ 924574 w 1670984"/>
                  <a:gd name="connsiteY3" fmla="*/ 1154112 h 1154112"/>
                  <a:gd name="connsiteX4" fmla="*/ 0 w 1670984"/>
                  <a:gd name="connsiteY4" fmla="*/ 1154112 h 1154112"/>
                  <a:gd name="connsiteX5" fmla="*/ 451135 w 1670984"/>
                  <a:gd name="connsiteY5" fmla="*/ 548481 h 1154112"/>
                  <a:gd name="connsiteX6" fmla="*/ 0 w 1670984"/>
                  <a:gd name="connsiteY6" fmla="*/ 0 h 1154112"/>
                  <a:gd name="connsiteX0" fmla="*/ 0 w 1537634"/>
                  <a:gd name="connsiteY0" fmla="*/ 0 h 1154112"/>
                  <a:gd name="connsiteX1" fmla="*/ 924574 w 1537634"/>
                  <a:gd name="connsiteY1" fmla="*/ 0 h 1154112"/>
                  <a:gd name="connsiteX2" fmla="*/ 1537634 w 1537634"/>
                  <a:gd name="connsiteY2" fmla="*/ 548481 h 1154112"/>
                  <a:gd name="connsiteX3" fmla="*/ 924574 w 1537634"/>
                  <a:gd name="connsiteY3" fmla="*/ 1154112 h 1154112"/>
                  <a:gd name="connsiteX4" fmla="*/ 0 w 1537634"/>
                  <a:gd name="connsiteY4" fmla="*/ 1154112 h 1154112"/>
                  <a:gd name="connsiteX5" fmla="*/ 451135 w 1537634"/>
                  <a:gd name="connsiteY5" fmla="*/ 548481 h 1154112"/>
                  <a:gd name="connsiteX6" fmla="*/ 0 w 1537634"/>
                  <a:gd name="connsiteY6" fmla="*/ 0 h 1154112"/>
                  <a:gd name="connsiteX0" fmla="*/ 0 w 1537634"/>
                  <a:gd name="connsiteY0" fmla="*/ 0 h 1154112"/>
                  <a:gd name="connsiteX1" fmla="*/ 1000565 w 1537634"/>
                  <a:gd name="connsiteY1" fmla="*/ 0 h 1154112"/>
                  <a:gd name="connsiteX2" fmla="*/ 1537634 w 1537634"/>
                  <a:gd name="connsiteY2" fmla="*/ 548481 h 1154112"/>
                  <a:gd name="connsiteX3" fmla="*/ 924574 w 1537634"/>
                  <a:gd name="connsiteY3" fmla="*/ 1154112 h 1154112"/>
                  <a:gd name="connsiteX4" fmla="*/ 0 w 1537634"/>
                  <a:gd name="connsiteY4" fmla="*/ 1154112 h 1154112"/>
                  <a:gd name="connsiteX5" fmla="*/ 451135 w 1537634"/>
                  <a:gd name="connsiteY5" fmla="*/ 548481 h 1154112"/>
                  <a:gd name="connsiteX6" fmla="*/ 0 w 1537634"/>
                  <a:gd name="connsiteY6" fmla="*/ 0 h 1154112"/>
                  <a:gd name="connsiteX0" fmla="*/ 0 w 1537634"/>
                  <a:gd name="connsiteY0" fmla="*/ 0 h 1154112"/>
                  <a:gd name="connsiteX1" fmla="*/ 1000565 w 1537634"/>
                  <a:gd name="connsiteY1" fmla="*/ 0 h 1154112"/>
                  <a:gd name="connsiteX2" fmla="*/ 1537634 w 1537634"/>
                  <a:gd name="connsiteY2" fmla="*/ 548481 h 1154112"/>
                  <a:gd name="connsiteX3" fmla="*/ 981519 w 1537634"/>
                  <a:gd name="connsiteY3" fmla="*/ 1087437 h 1154112"/>
                  <a:gd name="connsiteX4" fmla="*/ 0 w 1537634"/>
                  <a:gd name="connsiteY4" fmla="*/ 1154112 h 1154112"/>
                  <a:gd name="connsiteX5" fmla="*/ 451135 w 1537634"/>
                  <a:gd name="connsiteY5" fmla="*/ 548481 h 1154112"/>
                  <a:gd name="connsiteX6" fmla="*/ 0 w 1537634"/>
                  <a:gd name="connsiteY6" fmla="*/ 0 h 1154112"/>
                  <a:gd name="connsiteX0" fmla="*/ 0 w 1537634"/>
                  <a:gd name="connsiteY0" fmla="*/ 0 h 1154112"/>
                  <a:gd name="connsiteX1" fmla="*/ 1000565 w 1537634"/>
                  <a:gd name="connsiteY1" fmla="*/ 0 h 1154112"/>
                  <a:gd name="connsiteX2" fmla="*/ 1537634 w 1537634"/>
                  <a:gd name="connsiteY2" fmla="*/ 548481 h 1154112"/>
                  <a:gd name="connsiteX3" fmla="*/ 971791 w 1537634"/>
                  <a:gd name="connsiteY3" fmla="*/ 1154112 h 1154112"/>
                  <a:gd name="connsiteX4" fmla="*/ 0 w 1537634"/>
                  <a:gd name="connsiteY4" fmla="*/ 1154112 h 1154112"/>
                  <a:gd name="connsiteX5" fmla="*/ 451135 w 1537634"/>
                  <a:gd name="connsiteY5" fmla="*/ 548481 h 1154112"/>
                  <a:gd name="connsiteX6" fmla="*/ 0 w 1537634"/>
                  <a:gd name="connsiteY6" fmla="*/ 0 h 115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7634" h="1154112">
                    <a:moveTo>
                      <a:pt x="0" y="0"/>
                    </a:moveTo>
                    <a:lnTo>
                      <a:pt x="1000565" y="0"/>
                    </a:lnTo>
                    <a:lnTo>
                      <a:pt x="1537634" y="548481"/>
                    </a:lnTo>
                    <a:lnTo>
                      <a:pt x="971791" y="1154112"/>
                    </a:lnTo>
                    <a:lnTo>
                      <a:pt x="0" y="1154112"/>
                    </a:lnTo>
                    <a:lnTo>
                      <a:pt x="451135" y="548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FF99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74" name="Text Box 10"/>
              <p:cNvSpPr txBox="1">
                <a:spLocks noChangeArrowheads="1"/>
              </p:cNvSpPr>
              <p:nvPr/>
            </p:nvSpPr>
            <p:spPr bwMode="auto">
              <a:xfrm>
                <a:off x="1703" y="5280"/>
                <a:ext cx="1248" cy="5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sz="1000" b="1" dirty="0">
                    <a:latin typeface="Arial" charset="0"/>
                  </a:rPr>
                  <a:t>  </a:t>
                </a:r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PASOVÁ </a:t>
                </a:r>
                <a:r>
                  <a:rPr lang="cs-CZ" altLang="cs-CZ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   KONT-</a:t>
                </a:r>
              </a:p>
              <a:p>
                <a:pPr algn="ctr"/>
                <a:r>
                  <a:rPr lang="cs-CZ" altLang="cs-CZ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ROLA 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75" name="Group 11"/>
            <p:cNvGrpSpPr>
              <a:grpSpLocks/>
            </p:cNvGrpSpPr>
            <p:nvPr/>
          </p:nvGrpSpPr>
          <p:grpSpPr bwMode="auto">
            <a:xfrm>
              <a:off x="1494" y="1144"/>
              <a:ext cx="1043" cy="609"/>
              <a:chOff x="3756" y="1646"/>
              <a:chExt cx="1890" cy="825"/>
            </a:xfrm>
          </p:grpSpPr>
          <p:sp>
            <p:nvSpPr>
              <p:cNvPr id="11276" name="AutoShape 12"/>
              <p:cNvSpPr>
                <a:spLocks noChangeArrowheads="1"/>
              </p:cNvSpPr>
              <p:nvPr/>
            </p:nvSpPr>
            <p:spPr bwMode="auto">
              <a:xfrm>
                <a:off x="3756" y="1646"/>
                <a:ext cx="1890" cy="825"/>
              </a:xfrm>
              <a:prstGeom prst="chevron">
                <a:avLst>
                  <a:gd name="adj" fmla="val 49758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77" name="Text Box 13"/>
              <p:cNvSpPr txBox="1">
                <a:spLocks noChangeArrowheads="1"/>
              </p:cNvSpPr>
              <p:nvPr/>
            </p:nvSpPr>
            <p:spPr bwMode="auto">
              <a:xfrm>
                <a:off x="4288" y="1800"/>
                <a:ext cx="116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BEZPEČ. KONTRO-LA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78" name="Group 14"/>
            <p:cNvGrpSpPr>
              <a:grpSpLocks/>
            </p:cNvGrpSpPr>
            <p:nvPr/>
          </p:nvGrpSpPr>
          <p:grpSpPr bwMode="auto">
            <a:xfrm>
              <a:off x="2266" y="1152"/>
              <a:ext cx="1004" cy="609"/>
              <a:chOff x="1342" y="5160"/>
              <a:chExt cx="1911" cy="690"/>
            </a:xfrm>
          </p:grpSpPr>
          <p:sp>
            <p:nvSpPr>
              <p:cNvPr id="11279" name="AutoShape 15"/>
              <p:cNvSpPr>
                <a:spLocks noChangeArrowheads="1"/>
              </p:cNvSpPr>
              <p:nvPr/>
            </p:nvSpPr>
            <p:spPr bwMode="auto">
              <a:xfrm>
                <a:off x="1342" y="5160"/>
                <a:ext cx="1911" cy="690"/>
              </a:xfrm>
              <a:custGeom>
                <a:avLst/>
                <a:gdLst>
                  <a:gd name="connsiteX0" fmla="*/ 0 w 1914332"/>
                  <a:gd name="connsiteY0" fmla="*/ 0 h 1154112"/>
                  <a:gd name="connsiteX1" fmla="*/ 1167922 w 1914332"/>
                  <a:gd name="connsiteY1" fmla="*/ 0 h 1154112"/>
                  <a:gd name="connsiteX2" fmla="*/ 1914332 w 1914332"/>
                  <a:gd name="connsiteY2" fmla="*/ 577056 h 1154112"/>
                  <a:gd name="connsiteX3" fmla="*/ 1167922 w 1914332"/>
                  <a:gd name="connsiteY3" fmla="*/ 1154112 h 1154112"/>
                  <a:gd name="connsiteX4" fmla="*/ 0 w 1914332"/>
                  <a:gd name="connsiteY4" fmla="*/ 1154112 h 1154112"/>
                  <a:gd name="connsiteX5" fmla="*/ 746410 w 1914332"/>
                  <a:gd name="connsiteY5" fmla="*/ 577056 h 1154112"/>
                  <a:gd name="connsiteX6" fmla="*/ 0 w 1914332"/>
                  <a:gd name="connsiteY6" fmla="*/ 0 h 1154112"/>
                  <a:gd name="connsiteX0" fmla="*/ 0 w 1914332"/>
                  <a:gd name="connsiteY0" fmla="*/ 0 h 1154112"/>
                  <a:gd name="connsiteX1" fmla="*/ 1167922 w 1914332"/>
                  <a:gd name="connsiteY1" fmla="*/ 0 h 1154112"/>
                  <a:gd name="connsiteX2" fmla="*/ 1914332 w 1914332"/>
                  <a:gd name="connsiteY2" fmla="*/ 577056 h 1154112"/>
                  <a:gd name="connsiteX3" fmla="*/ 1167922 w 1914332"/>
                  <a:gd name="connsiteY3" fmla="*/ 1154112 h 1154112"/>
                  <a:gd name="connsiteX4" fmla="*/ 0 w 1914332"/>
                  <a:gd name="connsiteY4" fmla="*/ 1154112 h 1154112"/>
                  <a:gd name="connsiteX5" fmla="*/ 594010 w 1914332"/>
                  <a:gd name="connsiteY5" fmla="*/ 577056 h 1154112"/>
                  <a:gd name="connsiteX6" fmla="*/ 0 w 1914332"/>
                  <a:gd name="connsiteY6" fmla="*/ 0 h 1154112"/>
                  <a:gd name="connsiteX0" fmla="*/ 0 w 1647632"/>
                  <a:gd name="connsiteY0" fmla="*/ 0 h 1154112"/>
                  <a:gd name="connsiteX1" fmla="*/ 1167922 w 1647632"/>
                  <a:gd name="connsiteY1" fmla="*/ 0 h 1154112"/>
                  <a:gd name="connsiteX2" fmla="*/ 1647632 w 1647632"/>
                  <a:gd name="connsiteY2" fmla="*/ 519906 h 1154112"/>
                  <a:gd name="connsiteX3" fmla="*/ 1167922 w 1647632"/>
                  <a:gd name="connsiteY3" fmla="*/ 1154112 h 1154112"/>
                  <a:gd name="connsiteX4" fmla="*/ 0 w 1647632"/>
                  <a:gd name="connsiteY4" fmla="*/ 1154112 h 1154112"/>
                  <a:gd name="connsiteX5" fmla="*/ 594010 w 1647632"/>
                  <a:gd name="connsiteY5" fmla="*/ 577056 h 1154112"/>
                  <a:gd name="connsiteX6" fmla="*/ 0 w 1647632"/>
                  <a:gd name="connsiteY6" fmla="*/ 0 h 1154112"/>
                  <a:gd name="connsiteX0" fmla="*/ 0 w 1627950"/>
                  <a:gd name="connsiteY0" fmla="*/ 0 h 1154112"/>
                  <a:gd name="connsiteX1" fmla="*/ 1167922 w 1627950"/>
                  <a:gd name="connsiteY1" fmla="*/ 0 h 1154112"/>
                  <a:gd name="connsiteX2" fmla="*/ 1627950 w 1627950"/>
                  <a:gd name="connsiteY2" fmla="*/ 567531 h 1154112"/>
                  <a:gd name="connsiteX3" fmla="*/ 1167922 w 1627950"/>
                  <a:gd name="connsiteY3" fmla="*/ 1154112 h 1154112"/>
                  <a:gd name="connsiteX4" fmla="*/ 0 w 1627950"/>
                  <a:gd name="connsiteY4" fmla="*/ 1154112 h 1154112"/>
                  <a:gd name="connsiteX5" fmla="*/ 594010 w 1627950"/>
                  <a:gd name="connsiteY5" fmla="*/ 577056 h 1154112"/>
                  <a:gd name="connsiteX6" fmla="*/ 0 w 1627950"/>
                  <a:gd name="connsiteY6" fmla="*/ 0 h 115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7950" h="1154112">
                    <a:moveTo>
                      <a:pt x="0" y="0"/>
                    </a:moveTo>
                    <a:lnTo>
                      <a:pt x="1167922" y="0"/>
                    </a:lnTo>
                    <a:lnTo>
                      <a:pt x="1627950" y="567531"/>
                    </a:lnTo>
                    <a:lnTo>
                      <a:pt x="1167922" y="1154112"/>
                    </a:lnTo>
                    <a:lnTo>
                      <a:pt x="0" y="1154112"/>
                    </a:lnTo>
                    <a:lnTo>
                      <a:pt x="594010" y="577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80" name="Text Box 16"/>
              <p:cNvSpPr txBox="1">
                <a:spLocks noChangeArrowheads="1"/>
              </p:cNvSpPr>
              <p:nvPr/>
            </p:nvSpPr>
            <p:spPr bwMode="auto">
              <a:xfrm>
                <a:off x="1872" y="5280"/>
                <a:ext cx="1110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NÁSTUP DO LETADLA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81" name="Group 17"/>
            <p:cNvGrpSpPr>
              <a:grpSpLocks/>
            </p:cNvGrpSpPr>
            <p:nvPr/>
          </p:nvGrpSpPr>
          <p:grpSpPr bwMode="auto">
            <a:xfrm>
              <a:off x="3066" y="1159"/>
              <a:ext cx="935" cy="609"/>
              <a:chOff x="1394" y="5168"/>
              <a:chExt cx="1882" cy="690"/>
            </a:xfrm>
          </p:grpSpPr>
          <p:sp>
            <p:nvSpPr>
              <p:cNvPr id="11282" name="AutoShape 18"/>
              <p:cNvSpPr>
                <a:spLocks noChangeArrowheads="1"/>
              </p:cNvSpPr>
              <p:nvPr/>
            </p:nvSpPr>
            <p:spPr bwMode="auto">
              <a:xfrm>
                <a:off x="1394" y="5168"/>
                <a:ext cx="1882" cy="690"/>
              </a:xfrm>
              <a:custGeom>
                <a:avLst/>
                <a:gdLst>
                  <a:gd name="connsiteX0" fmla="*/ 0 w 1659628"/>
                  <a:gd name="connsiteY0" fmla="*/ 0 h 1154112"/>
                  <a:gd name="connsiteX1" fmla="*/ 913218 w 1659628"/>
                  <a:gd name="connsiteY1" fmla="*/ 0 h 1154112"/>
                  <a:gd name="connsiteX2" fmla="*/ 1659628 w 1659628"/>
                  <a:gd name="connsiteY2" fmla="*/ 577056 h 1154112"/>
                  <a:gd name="connsiteX3" fmla="*/ 913218 w 1659628"/>
                  <a:gd name="connsiteY3" fmla="*/ 1154112 h 1154112"/>
                  <a:gd name="connsiteX4" fmla="*/ 0 w 1659628"/>
                  <a:gd name="connsiteY4" fmla="*/ 1154112 h 1154112"/>
                  <a:gd name="connsiteX5" fmla="*/ 746410 w 1659628"/>
                  <a:gd name="connsiteY5" fmla="*/ 577056 h 1154112"/>
                  <a:gd name="connsiteX6" fmla="*/ 0 w 1659628"/>
                  <a:gd name="connsiteY6" fmla="*/ 0 h 1154112"/>
                  <a:gd name="connsiteX0" fmla="*/ 0 w 1659628"/>
                  <a:gd name="connsiteY0" fmla="*/ 0 h 1154112"/>
                  <a:gd name="connsiteX1" fmla="*/ 913218 w 1659628"/>
                  <a:gd name="connsiteY1" fmla="*/ 0 h 1154112"/>
                  <a:gd name="connsiteX2" fmla="*/ 1659628 w 1659628"/>
                  <a:gd name="connsiteY2" fmla="*/ 577056 h 1154112"/>
                  <a:gd name="connsiteX3" fmla="*/ 913218 w 1659628"/>
                  <a:gd name="connsiteY3" fmla="*/ 1154112 h 1154112"/>
                  <a:gd name="connsiteX4" fmla="*/ 0 w 1659628"/>
                  <a:gd name="connsiteY4" fmla="*/ 1154112 h 1154112"/>
                  <a:gd name="connsiteX5" fmla="*/ 479710 w 1659628"/>
                  <a:gd name="connsiteY5" fmla="*/ 586581 h 1154112"/>
                  <a:gd name="connsiteX6" fmla="*/ 0 w 1659628"/>
                  <a:gd name="connsiteY6" fmla="*/ 0 h 1154112"/>
                  <a:gd name="connsiteX0" fmla="*/ 0 w 1659628"/>
                  <a:gd name="connsiteY0" fmla="*/ 0 h 1154112"/>
                  <a:gd name="connsiteX1" fmla="*/ 913218 w 1659628"/>
                  <a:gd name="connsiteY1" fmla="*/ 0 h 1154112"/>
                  <a:gd name="connsiteX2" fmla="*/ 1659628 w 1659628"/>
                  <a:gd name="connsiteY2" fmla="*/ 577056 h 1154112"/>
                  <a:gd name="connsiteX3" fmla="*/ 913218 w 1659628"/>
                  <a:gd name="connsiteY3" fmla="*/ 1154112 h 1154112"/>
                  <a:gd name="connsiteX4" fmla="*/ 0 w 1659628"/>
                  <a:gd name="connsiteY4" fmla="*/ 1154112 h 1154112"/>
                  <a:gd name="connsiteX5" fmla="*/ 555910 w 1659628"/>
                  <a:gd name="connsiteY5" fmla="*/ 567531 h 1154112"/>
                  <a:gd name="connsiteX6" fmla="*/ 0 w 1659628"/>
                  <a:gd name="connsiteY6" fmla="*/ 0 h 1154112"/>
                  <a:gd name="connsiteX0" fmla="*/ 0 w 1659628"/>
                  <a:gd name="connsiteY0" fmla="*/ 0 h 1154112"/>
                  <a:gd name="connsiteX1" fmla="*/ 913218 w 1659628"/>
                  <a:gd name="connsiteY1" fmla="*/ 0 h 1154112"/>
                  <a:gd name="connsiteX2" fmla="*/ 1659628 w 1659628"/>
                  <a:gd name="connsiteY2" fmla="*/ 577056 h 1154112"/>
                  <a:gd name="connsiteX3" fmla="*/ 913218 w 1659628"/>
                  <a:gd name="connsiteY3" fmla="*/ 1154112 h 1154112"/>
                  <a:gd name="connsiteX4" fmla="*/ 0 w 1659628"/>
                  <a:gd name="connsiteY4" fmla="*/ 1154112 h 1154112"/>
                  <a:gd name="connsiteX5" fmla="*/ 498760 w 1659628"/>
                  <a:gd name="connsiteY5" fmla="*/ 567531 h 1154112"/>
                  <a:gd name="connsiteX6" fmla="*/ 0 w 1659628"/>
                  <a:gd name="connsiteY6" fmla="*/ 0 h 1154112"/>
                  <a:gd name="connsiteX0" fmla="*/ 0 w 1516753"/>
                  <a:gd name="connsiteY0" fmla="*/ 0 h 1154112"/>
                  <a:gd name="connsiteX1" fmla="*/ 913218 w 1516753"/>
                  <a:gd name="connsiteY1" fmla="*/ 0 h 1154112"/>
                  <a:gd name="connsiteX2" fmla="*/ 1516753 w 1516753"/>
                  <a:gd name="connsiteY2" fmla="*/ 558006 h 1154112"/>
                  <a:gd name="connsiteX3" fmla="*/ 913218 w 1516753"/>
                  <a:gd name="connsiteY3" fmla="*/ 1154112 h 1154112"/>
                  <a:gd name="connsiteX4" fmla="*/ 0 w 1516753"/>
                  <a:gd name="connsiteY4" fmla="*/ 1154112 h 1154112"/>
                  <a:gd name="connsiteX5" fmla="*/ 498760 w 1516753"/>
                  <a:gd name="connsiteY5" fmla="*/ 567531 h 1154112"/>
                  <a:gd name="connsiteX6" fmla="*/ 0 w 1516753"/>
                  <a:gd name="connsiteY6" fmla="*/ 0 h 115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6753" h="1154112">
                    <a:moveTo>
                      <a:pt x="0" y="0"/>
                    </a:moveTo>
                    <a:lnTo>
                      <a:pt x="913218" y="0"/>
                    </a:lnTo>
                    <a:lnTo>
                      <a:pt x="1516753" y="558006"/>
                    </a:lnTo>
                    <a:lnTo>
                      <a:pt x="913218" y="1154112"/>
                    </a:lnTo>
                    <a:lnTo>
                      <a:pt x="0" y="1154112"/>
                    </a:lnTo>
                    <a:lnTo>
                      <a:pt x="498760" y="5675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83" name="Text Box 19"/>
              <p:cNvSpPr txBox="1">
                <a:spLocks noChangeArrowheads="1"/>
              </p:cNvSpPr>
              <p:nvPr/>
            </p:nvSpPr>
            <p:spPr bwMode="auto">
              <a:xfrm>
                <a:off x="1804" y="5280"/>
                <a:ext cx="1110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PŘELET A SLUŽBY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84" name="Group 20"/>
            <p:cNvGrpSpPr>
              <a:grpSpLocks/>
            </p:cNvGrpSpPr>
            <p:nvPr/>
          </p:nvGrpSpPr>
          <p:grpSpPr bwMode="auto">
            <a:xfrm>
              <a:off x="3714" y="1144"/>
              <a:ext cx="1021" cy="609"/>
              <a:chOff x="1268" y="5151"/>
              <a:chExt cx="2004" cy="690"/>
            </a:xfrm>
          </p:grpSpPr>
          <p:sp>
            <p:nvSpPr>
              <p:cNvPr id="11285" name="AutoShape 21"/>
              <p:cNvSpPr>
                <a:spLocks noChangeArrowheads="1"/>
              </p:cNvSpPr>
              <p:nvPr/>
            </p:nvSpPr>
            <p:spPr bwMode="auto">
              <a:xfrm>
                <a:off x="1268" y="5151"/>
                <a:ext cx="2004" cy="690"/>
              </a:xfrm>
              <a:custGeom>
                <a:avLst/>
                <a:gdLst>
                  <a:gd name="connsiteX0" fmla="*/ 0 w 1745611"/>
                  <a:gd name="connsiteY0" fmla="*/ 0 h 1154113"/>
                  <a:gd name="connsiteX1" fmla="*/ 999200 w 1745611"/>
                  <a:gd name="connsiteY1" fmla="*/ 0 h 1154113"/>
                  <a:gd name="connsiteX2" fmla="*/ 1745611 w 1745611"/>
                  <a:gd name="connsiteY2" fmla="*/ 577057 h 1154113"/>
                  <a:gd name="connsiteX3" fmla="*/ 999200 w 1745611"/>
                  <a:gd name="connsiteY3" fmla="*/ 1154113 h 1154113"/>
                  <a:gd name="connsiteX4" fmla="*/ 0 w 1745611"/>
                  <a:gd name="connsiteY4" fmla="*/ 1154113 h 1154113"/>
                  <a:gd name="connsiteX5" fmla="*/ 746411 w 1745611"/>
                  <a:gd name="connsiteY5" fmla="*/ 577057 h 1154113"/>
                  <a:gd name="connsiteX6" fmla="*/ 0 w 1745611"/>
                  <a:gd name="connsiteY6" fmla="*/ 0 h 1154113"/>
                  <a:gd name="connsiteX0" fmla="*/ 0 w 1745611"/>
                  <a:gd name="connsiteY0" fmla="*/ 0 h 1154113"/>
                  <a:gd name="connsiteX1" fmla="*/ 999200 w 1745611"/>
                  <a:gd name="connsiteY1" fmla="*/ 0 h 1154113"/>
                  <a:gd name="connsiteX2" fmla="*/ 1745611 w 1745611"/>
                  <a:gd name="connsiteY2" fmla="*/ 577057 h 1154113"/>
                  <a:gd name="connsiteX3" fmla="*/ 999200 w 1745611"/>
                  <a:gd name="connsiteY3" fmla="*/ 1154113 h 1154113"/>
                  <a:gd name="connsiteX4" fmla="*/ 0 w 1745611"/>
                  <a:gd name="connsiteY4" fmla="*/ 1154113 h 1154113"/>
                  <a:gd name="connsiteX5" fmla="*/ 613061 w 1745611"/>
                  <a:gd name="connsiteY5" fmla="*/ 577057 h 1154113"/>
                  <a:gd name="connsiteX6" fmla="*/ 0 w 1745611"/>
                  <a:gd name="connsiteY6" fmla="*/ 0 h 1154113"/>
                  <a:gd name="connsiteX0" fmla="*/ 0 w 1745611"/>
                  <a:gd name="connsiteY0" fmla="*/ 682 h 1154795"/>
                  <a:gd name="connsiteX1" fmla="*/ 569769 w 1745611"/>
                  <a:gd name="connsiteY1" fmla="*/ 1891 h 1154795"/>
                  <a:gd name="connsiteX2" fmla="*/ 999200 w 1745611"/>
                  <a:gd name="connsiteY2" fmla="*/ 682 h 1154795"/>
                  <a:gd name="connsiteX3" fmla="*/ 1745611 w 1745611"/>
                  <a:gd name="connsiteY3" fmla="*/ 577739 h 1154795"/>
                  <a:gd name="connsiteX4" fmla="*/ 999200 w 1745611"/>
                  <a:gd name="connsiteY4" fmla="*/ 1154795 h 1154795"/>
                  <a:gd name="connsiteX5" fmla="*/ 0 w 1745611"/>
                  <a:gd name="connsiteY5" fmla="*/ 1154795 h 1154795"/>
                  <a:gd name="connsiteX6" fmla="*/ 613061 w 1745611"/>
                  <a:gd name="connsiteY6" fmla="*/ 577739 h 1154795"/>
                  <a:gd name="connsiteX7" fmla="*/ 0 w 1745611"/>
                  <a:gd name="connsiteY7" fmla="*/ 682 h 1154795"/>
                  <a:gd name="connsiteX0" fmla="*/ 0 w 1650361"/>
                  <a:gd name="connsiteY0" fmla="*/ 682 h 1154795"/>
                  <a:gd name="connsiteX1" fmla="*/ 569769 w 1650361"/>
                  <a:gd name="connsiteY1" fmla="*/ 1891 h 1154795"/>
                  <a:gd name="connsiteX2" fmla="*/ 999200 w 1650361"/>
                  <a:gd name="connsiteY2" fmla="*/ 682 h 1154795"/>
                  <a:gd name="connsiteX3" fmla="*/ 1650361 w 1650361"/>
                  <a:gd name="connsiteY3" fmla="*/ 559019 h 1154795"/>
                  <a:gd name="connsiteX4" fmla="*/ 999200 w 1650361"/>
                  <a:gd name="connsiteY4" fmla="*/ 1154795 h 1154795"/>
                  <a:gd name="connsiteX5" fmla="*/ 0 w 1650361"/>
                  <a:gd name="connsiteY5" fmla="*/ 1154795 h 1154795"/>
                  <a:gd name="connsiteX6" fmla="*/ 613061 w 1650361"/>
                  <a:gd name="connsiteY6" fmla="*/ 577739 h 1154795"/>
                  <a:gd name="connsiteX7" fmla="*/ 0 w 1650361"/>
                  <a:gd name="connsiteY7" fmla="*/ 682 h 115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0361" h="1154795">
                    <a:moveTo>
                      <a:pt x="0" y="682"/>
                    </a:moveTo>
                    <a:cubicBezTo>
                      <a:pt x="158173" y="-2090"/>
                      <a:pt x="411596" y="4663"/>
                      <a:pt x="569769" y="1891"/>
                    </a:cubicBezTo>
                    <a:lnTo>
                      <a:pt x="999200" y="682"/>
                    </a:lnTo>
                    <a:lnTo>
                      <a:pt x="1650361" y="559019"/>
                    </a:lnTo>
                    <a:lnTo>
                      <a:pt x="999200" y="1154795"/>
                    </a:lnTo>
                    <a:lnTo>
                      <a:pt x="0" y="1154795"/>
                    </a:lnTo>
                    <a:lnTo>
                      <a:pt x="613061" y="577739"/>
                    </a:lnTo>
                    <a:lnTo>
                      <a:pt x="0" y="68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86" name="Text Box 22"/>
              <p:cNvSpPr txBox="1">
                <a:spLocks noChangeArrowheads="1"/>
              </p:cNvSpPr>
              <p:nvPr/>
            </p:nvSpPr>
            <p:spPr bwMode="auto">
              <a:xfrm>
                <a:off x="1703" y="5280"/>
                <a:ext cx="1307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VÝSTUP</a:t>
                </a:r>
              </a:p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 </a:t>
                </a:r>
                <a:r>
                  <a:rPr lang="cs-CZ" altLang="cs-CZ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Z LE-TADLA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87" name="Group 23"/>
            <p:cNvGrpSpPr>
              <a:grpSpLocks/>
            </p:cNvGrpSpPr>
            <p:nvPr/>
          </p:nvGrpSpPr>
          <p:grpSpPr bwMode="auto">
            <a:xfrm>
              <a:off x="4423" y="1144"/>
              <a:ext cx="1139" cy="609"/>
              <a:chOff x="9323" y="1646"/>
              <a:chExt cx="2066" cy="825"/>
            </a:xfrm>
          </p:grpSpPr>
          <p:sp>
            <p:nvSpPr>
              <p:cNvPr id="11288" name="AutoShape 24"/>
              <p:cNvSpPr>
                <a:spLocks noChangeArrowheads="1"/>
              </p:cNvSpPr>
              <p:nvPr/>
            </p:nvSpPr>
            <p:spPr bwMode="auto">
              <a:xfrm>
                <a:off x="9323" y="1646"/>
                <a:ext cx="2066" cy="825"/>
              </a:xfrm>
              <a:prstGeom prst="chevron">
                <a:avLst>
                  <a:gd name="adj" fmla="val 55455"/>
                </a:avLst>
              </a:prstGeom>
              <a:solidFill>
                <a:srgbClr val="99FF99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89" name="Text Box 25"/>
              <p:cNvSpPr txBox="1">
                <a:spLocks noChangeArrowheads="1"/>
              </p:cNvSpPr>
              <p:nvPr/>
            </p:nvSpPr>
            <p:spPr bwMode="auto">
              <a:xfrm>
                <a:off x="9963" y="1800"/>
                <a:ext cx="1183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FF99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r>
                  <a:rPr lang="cs-CZ" altLang="cs-CZ" sz="1000" b="1" dirty="0">
                    <a:latin typeface="Arial Narrow" pitchFamily="34" charset="0"/>
                  </a:rPr>
                  <a:t>    </a:t>
                </a:r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PASOVÁ  </a:t>
                </a:r>
              </a:p>
              <a:p>
                <a:pPr algn="ctr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  A CELNÍ  </a:t>
                </a:r>
              </a:p>
              <a:p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  KONTR.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TextovéPole 2"/>
          <p:cNvSpPr txBox="1"/>
          <p:nvPr/>
        </p:nvSpPr>
        <p:spPr>
          <a:xfrm>
            <a:off x="683568" y="47667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LOGISTICKÝ ŘETĚZEC LETECKÉ DOPRAVY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47664" y="256490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CENINY</a:t>
            </a:r>
            <a:endParaRPr lang="cs-CZ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627784" y="299695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LETENKA</a:t>
            </a:r>
          </a:p>
          <a:p>
            <a:pPr marL="285750" indent="-285750">
              <a:buFontTx/>
              <a:buChar char="-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ZAVAZADLOVÝ LÍSTEK 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71800" y="400506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TŘÍDY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31640" y="458112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– FIRST CLASS (PRVNÍ TŘÍDA)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– BUSINESS CLASS (OBCHODNÍ TŘÍDA)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– ECONOMY CLASS (EKONOMICKÁ TŘÍDA) 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PŘEPRAVA ZAVAZADEL</a:t>
            </a:r>
            <a:endParaRPr lang="cs-CZ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5472608"/>
          </a:xfrm>
        </p:spPr>
        <p:txBody>
          <a:bodyPr>
            <a:normAutofit lnSpcReduction="10000"/>
          </a:bodyPr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BEZPLATNÁ PŘEPRAVA: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ZAPSANÁ ZAVAZADLA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VNITROSTÁTNĚ ZPRAVIDLA DO 15 ČI 23 kg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MEZINÁRODNĚ ZPRAVIDLA V BUSINESS TŘÍDĚ 30-40 kg, V ECONOMY 20-30 kg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PLATBY ZA NADVÁHU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BEZPLATNĚ SLOŽITELNÝ INVALIDNÍ VOZÍK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DĚTÍ DO 2 LET KOČÁREK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LOVECKÉ A SPORTOVNÍ ZBRANĚ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ZAKÁZANÁ PŘEPRAVA ŠEKŮ, KREDITNÍCH KARET APOD.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NEZAPSANÁ ZAVAZADLA (PALUBNÍ – KABINOVÁ)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KUS DO 8 kg O ROZMĚRECH 56 x 45 x 25 cm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ZAKÁZANÝ OBSAH – OSTRÉ PŘEDMĚTY, TEKUTINY DO 100 ml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VÝJIMKA – VĚCI ZAKOUPENÉ V TRANZITNÍM PROSTORU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PŘEDMĚTY JAKO CARGO ZÁSILKA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PALUBNÍ SLUŽBY (SLUŽBY BĚHEM LETU) </a:t>
            </a:r>
            <a:endParaRPr lang="cs-CZ" sz="28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24299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PODÁVÁNÍ OBČERSTVENÍ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ZÁVISLOSTI NA DÉLCE LETU, TŘÍDĚ A TYPU SPOLEČNOSTI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INFORMACE O LETU, BEZPEČNOSTNÍCH OPATŘENÍCH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PRODEJ VYBRANÝCH DRUHŮ ZBOŽÍ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ZDRAVOTNÍ ZABEZPEČENÍ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INFORMACE O DOBĚ PŘISTÁNÍ, POČASÍ, …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INFORMACE O NAVAZUJÍCÍCH SPOJÍCH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2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skatelevize.cz/ct24/sites/default/files/styles/scale_1180/public/images/1538422-630166.png?itok=hJX8khE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57070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CIVILNÍ LETIŠTĚ V ČR</a:t>
            </a:r>
            <a:endParaRPr lang="cs-CZ" sz="2800" dirty="0"/>
          </a:p>
        </p:txBody>
      </p:sp>
      <p:pic>
        <p:nvPicPr>
          <p:cNvPr id="17410" name="Picture 2" descr="http://galerie.gymjil.cz/zahradnik/sg_web3/doprava_a_spoje_soubory/cr_mapa_letec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68752" cy="45078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95736" y="18864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ČSA ZALOŽENY V ROCE 1923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395536" y="764705"/>
            <a:ext cx="3960440" cy="2025515"/>
            <a:chOff x="395536" y="764705"/>
            <a:chExt cx="3960440" cy="2025515"/>
          </a:xfrm>
        </p:grpSpPr>
        <p:pic>
          <p:nvPicPr>
            <p:cNvPr id="18434" name="Picture 2" descr="http://www.aeroweb.cz/Obrazky/Image/vyroci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002" y="764705"/>
              <a:ext cx="2679910" cy="16561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95536" y="2420888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V PRVÉM ROCE PŘEPRAVILY 13 OSOB</a:t>
              </a:r>
              <a:endParaRPr lang="cs-CZ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572000" y="692696"/>
            <a:ext cx="3744416" cy="2025516"/>
            <a:chOff x="4572000" y="692696"/>
            <a:chExt cx="3744416" cy="2025516"/>
          </a:xfrm>
        </p:grpSpPr>
        <p:pic>
          <p:nvPicPr>
            <p:cNvPr id="1026" name="Picture 2" descr="http://letani-jes.wbs.cz/nehody/Dc3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92696"/>
              <a:ext cx="3248984" cy="167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572000" y="234888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DC-3 DAKOTA V LETECH 1946-1960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83568" y="2780928"/>
            <a:ext cx="3528392" cy="1881500"/>
            <a:chOff x="683568" y="2780928"/>
            <a:chExt cx="3528392" cy="1881500"/>
          </a:xfrm>
        </p:grpSpPr>
        <p:sp>
          <p:nvSpPr>
            <p:cNvPr id="6" name="TextovéPole 5"/>
            <p:cNvSpPr txBox="1"/>
            <p:nvPr/>
          </p:nvSpPr>
          <p:spPr>
            <a:xfrm>
              <a:off x="683568" y="4293096"/>
              <a:ext cx="352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IL-14 V LETECH 1955-1977</a:t>
              </a:r>
              <a:endParaRPr lang="cs-CZ" b="1" dirty="0"/>
            </a:p>
          </p:txBody>
        </p:sp>
        <p:pic>
          <p:nvPicPr>
            <p:cNvPr id="1028" name="Picture 4" descr="http://www.adamjets.com/images/PH2CSA03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780928"/>
              <a:ext cx="2736304" cy="1528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Skupina 13"/>
          <p:cNvGrpSpPr/>
          <p:nvPr/>
        </p:nvGrpSpPr>
        <p:grpSpPr>
          <a:xfrm>
            <a:off x="4932040" y="2708920"/>
            <a:ext cx="3168352" cy="1953508"/>
            <a:chOff x="4932040" y="2708920"/>
            <a:chExt cx="3168352" cy="1953508"/>
          </a:xfrm>
        </p:grpSpPr>
        <p:pic>
          <p:nvPicPr>
            <p:cNvPr id="1030" name="Picture 6" descr="http://imgs.idnes.cz/ekoakcie/A031029_KLU_TUPOLEVTU-104_V_V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0072"/>
            <a:stretch/>
          </p:blipFill>
          <p:spPr bwMode="auto">
            <a:xfrm>
              <a:off x="4932040" y="2708920"/>
              <a:ext cx="3168352" cy="157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5004048" y="4293096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Tu-104 V LETECH 1957-1973</a:t>
              </a:r>
              <a:endParaRPr lang="cs-CZ" b="1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1043608" y="4653135"/>
            <a:ext cx="2952328" cy="1953509"/>
            <a:chOff x="1043608" y="4653135"/>
            <a:chExt cx="2952328" cy="1953509"/>
          </a:xfrm>
        </p:grpSpPr>
        <p:pic>
          <p:nvPicPr>
            <p:cNvPr id="1032" name="Picture 8" descr="http://www.csa.cz/downloads/a319_1_b-jp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00"/>
            <a:stretch/>
          </p:blipFill>
          <p:spPr bwMode="auto">
            <a:xfrm>
              <a:off x="1115616" y="4653135"/>
              <a:ext cx="2736304" cy="1528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1043608" y="6237312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A</a:t>
              </a:r>
              <a:r>
                <a:rPr lang="cs-CZ" b="1" dirty="0" smtClean="0"/>
                <a:t>IRBUS 319 SOUČASNOST</a:t>
              </a:r>
              <a:endParaRPr lang="cs-CZ" b="1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5004048" y="4653136"/>
            <a:ext cx="3003376" cy="1881500"/>
            <a:chOff x="5004048" y="4653136"/>
            <a:chExt cx="3003376" cy="1881500"/>
          </a:xfrm>
        </p:grpSpPr>
        <p:pic>
          <p:nvPicPr>
            <p:cNvPr id="1034" name="Picture 10" descr="http://www.csa.cz/downloads/atr72_3_b-jp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97" t="16032" r="967" b="9209"/>
            <a:stretch/>
          </p:blipFill>
          <p:spPr bwMode="auto">
            <a:xfrm>
              <a:off x="5004048" y="4653136"/>
              <a:ext cx="3003376" cy="1471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148064" y="6165304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ATR 42 SOUČASNOST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4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ŽELEZNIČNÍ INFRASTRUKTURA</a:t>
            </a:r>
            <a:endParaRPr lang="cs-CZ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86800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000CC"/>
              </a:buClr>
              <a:buSzPct val="100000"/>
              <a:buNone/>
            </a:pPr>
            <a:r>
              <a:rPr lang="cs-CZ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CESTY: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HUSTOTA SÍTĚ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km/100 km</a:t>
            </a:r>
            <a:r>
              <a:rPr lang="cs-CZ" sz="20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ROZCHOD KOLEJÍ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NORMÁLNÍ 1435 mm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ŠIROKÝ – 1524 (ZEMĚ SOVĚTSKÉHO SVAZU A FINSKO), 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1660 mm (IRSKO), 1668 mm (ŠPANĚLSKO)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– CCA 1000 mm (JAR, BOLIVIE, BRAZILIE, …)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ÚZKÝ – CELÁ ŘADA: 760, 800 mm (KOLUMBIE, NEPÁL,…)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PŘÍPUSTNÁ RYCHLOST: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NEJVĚTŠÍ DOVOLENÁ RYCHLOST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STANOVENÁ RYCHLOST</a:t>
            </a:r>
          </a:p>
          <a:p>
            <a:pPr lvl="2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KONSTRUKČNÍ RYCHLOST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TRATĚ KONVENČNÍ (DO 250 km/h – NAD  250 km/h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200" b="1" cap="all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nekonvenční systémy (např. </a:t>
            </a:r>
            <a:r>
              <a:rPr lang="cs-CZ" sz="2200" b="1" cap="all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MAGLEV – PŘES 400 </a:t>
            </a:r>
            <a:r>
              <a:rPr lang="cs-CZ" sz="2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  <a:r>
              <a:rPr lang="cs-CZ" sz="2200" b="1" cap="all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200" b="1" cap="all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CC"/>
              </a:buClr>
              <a:buSzPct val="100000"/>
            </a:pPr>
            <a:endParaRPr lang="cs-CZ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555776" y="3284984"/>
            <a:ext cx="374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latin typeface="Arial" charset="0"/>
              </a:rPr>
              <a:t>DOBRÁ A ŠPATNÁ LETIŠTĚ</a:t>
            </a:r>
          </a:p>
        </p:txBody>
      </p:sp>
      <p:grpSp>
        <p:nvGrpSpPr>
          <p:cNvPr id="66574" name="Group 14"/>
          <p:cNvGrpSpPr>
            <a:grpSpLocks/>
          </p:cNvGrpSpPr>
          <p:nvPr/>
        </p:nvGrpSpPr>
        <p:grpSpPr bwMode="auto">
          <a:xfrm>
            <a:off x="323528" y="3933056"/>
            <a:ext cx="3921125" cy="2725737"/>
            <a:chOff x="233" y="2497"/>
            <a:chExt cx="2470" cy="1717"/>
          </a:xfrm>
        </p:grpSpPr>
        <p:pic>
          <p:nvPicPr>
            <p:cNvPr id="6656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2497"/>
              <a:ext cx="2470" cy="1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308" y="3874"/>
              <a:ext cx="8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/>
                <a:t>MADEIRA</a:t>
              </a:r>
            </a:p>
          </p:txBody>
        </p:sp>
      </p:grpSp>
      <p:grpSp>
        <p:nvGrpSpPr>
          <p:cNvPr id="66576" name="Group 16"/>
          <p:cNvGrpSpPr>
            <a:grpSpLocks/>
          </p:cNvGrpSpPr>
          <p:nvPr/>
        </p:nvGrpSpPr>
        <p:grpSpPr bwMode="auto">
          <a:xfrm>
            <a:off x="4532313" y="3952875"/>
            <a:ext cx="4278312" cy="2709863"/>
            <a:chOff x="2855" y="2490"/>
            <a:chExt cx="2695" cy="1707"/>
          </a:xfrm>
        </p:grpSpPr>
        <p:pic>
          <p:nvPicPr>
            <p:cNvPr id="665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2490"/>
              <a:ext cx="2695" cy="1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575" name="Text Box 15"/>
            <p:cNvSpPr txBox="1">
              <a:spLocks noChangeArrowheads="1"/>
            </p:cNvSpPr>
            <p:nvPr/>
          </p:nvSpPr>
          <p:spPr bwMode="auto">
            <a:xfrm>
              <a:off x="3030" y="2525"/>
              <a:ext cx="238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000000"/>
                  </a:solidFill>
                </a:rPr>
                <a:t>OSTROV SV. MARTIN, KARIBIK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395536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MADEIRA</a:t>
            </a:r>
            <a:endParaRPr lang="cs-CZ" b="1" dirty="0">
              <a:solidFill>
                <a:srgbClr val="FFFF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79512" y="260648"/>
            <a:ext cx="4104456" cy="2734595"/>
            <a:chOff x="251520" y="260648"/>
            <a:chExt cx="4104456" cy="2734595"/>
          </a:xfrm>
        </p:grpSpPr>
        <p:pic>
          <p:nvPicPr>
            <p:cNvPr id="2050" name="Picture 2" descr="http://www.automobilrevue.cz/obrazek/51cc1bc9c82ca/velk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9"/>
              <a:ext cx="4104456" cy="273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323528" y="26064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MNICHOV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427985" y="260648"/>
            <a:ext cx="4468366" cy="2736304"/>
            <a:chOff x="4427985" y="260648"/>
            <a:chExt cx="4468366" cy="2736304"/>
          </a:xfrm>
        </p:grpSpPr>
        <p:pic>
          <p:nvPicPr>
            <p:cNvPr id="2052" name="Picture 4" descr="http://img.cz.prg.cmestatic.com/media/images/600x338/Nov2012/1403709.jpg?511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9" r="2949"/>
            <a:stretch/>
          </p:blipFill>
          <p:spPr bwMode="auto">
            <a:xfrm>
              <a:off x="4427985" y="260648"/>
              <a:ext cx="4468366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499992" y="260648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ATLANTA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1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23900"/>
          </a:xfrm>
        </p:spPr>
        <p:txBody>
          <a:bodyPr/>
          <a:lstStyle/>
          <a:p>
            <a:r>
              <a:rPr lang="cs-CZ" altLang="cs-CZ" sz="3200" b="1" dirty="0"/>
              <a:t>TRENDY VÝVOJE</a:t>
            </a:r>
            <a:r>
              <a:rPr lang="cs-CZ" altLang="cs-CZ" sz="4000" dirty="0"/>
              <a:t>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409700"/>
            <a:ext cx="8458200" cy="2311400"/>
          </a:xfrm>
        </p:spPr>
        <p:txBody>
          <a:bodyPr/>
          <a:lstStyle/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altLang="cs-CZ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 DLOUHOU DOBU PŘEDMĚT DISKUSÍ EXPERTŮ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4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PRO HIGH-DENSITY TRASY VÝVOJ OBŘÍCH LETADEL (AIRBUS 380) – HUB AND SPOKE SYSTÉM</a:t>
            </a:r>
          </a:p>
          <a:p>
            <a:pPr>
              <a:spcBef>
                <a:spcPct val="4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altLang="cs-CZ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NON-STOP PŘÍMÉ LETY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"POINT-TO-POINT" SYSTÉM </a:t>
            </a:r>
            <a:r>
              <a:rPr lang="cs-CZ" altLang="cs-CZ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(BOENING 7E7)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2469" name="Picture 5" descr="Airbus A350-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0"/>
          <a:stretch>
            <a:fillRect/>
          </a:stretch>
        </p:blipFill>
        <p:spPr bwMode="auto">
          <a:xfrm>
            <a:off x="641350" y="3825875"/>
            <a:ext cx="39878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Boeing-787-foto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 b="5649"/>
          <a:stretch>
            <a:fillRect/>
          </a:stretch>
        </p:blipFill>
        <p:spPr bwMode="auto">
          <a:xfrm>
            <a:off x="4960938" y="3792538"/>
            <a:ext cx="3776662" cy="24907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7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65100"/>
            <a:ext cx="8229600" cy="749300"/>
          </a:xfrm>
        </p:spPr>
        <p:txBody>
          <a:bodyPr/>
          <a:lstStyle/>
          <a:p>
            <a:pPr algn="ctr"/>
            <a:r>
              <a:rPr lang="cs-CZ" altLang="cs-CZ" sz="3600" b="1" dirty="0">
                <a:solidFill>
                  <a:srgbClr val="0000CC"/>
                </a:solidFill>
              </a:rPr>
              <a:t>VLIVY NA ŽIVOTNÍ PROSTŘEDÍ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079500"/>
            <a:ext cx="8229600" cy="2298700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SzTx/>
              <a:buNone/>
            </a:pPr>
            <a:r>
              <a:rPr lang="cs-CZ" altLang="cs-CZ" sz="2400" b="1" dirty="0">
                <a:latin typeface="Arial" charset="0"/>
              </a:rPr>
              <a:t>DOPRAVA MÁ VÍCENÁSOBNÉ ÚČINKY NA ŽIVOTNÍ PROSTŘEDÍ:</a:t>
            </a:r>
          </a:p>
          <a:p>
            <a:pPr marL="457200" lvl="1" indent="0">
              <a:lnSpc>
                <a:spcPct val="80000"/>
              </a:lnSpc>
              <a:buClr>
                <a:srgbClr val="FFFF00"/>
              </a:buClr>
              <a:buSz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charset="0"/>
              </a:rPr>
              <a:t>POZITIVNÍ: </a:t>
            </a:r>
            <a:r>
              <a:rPr lang="cs-CZ" altLang="cs-CZ" sz="2400" b="1" dirty="0">
                <a:latin typeface="Arial" charset="0"/>
              </a:rPr>
              <a:t>ZAJIŠŤUJE POTŘEBY SPOLEČNOSTI A VÝKON NĚKTERÝCH SLUŽEB I VÝRAZNĚ PŘISPÍVÁ K RŮSTU TURISTIKY;</a:t>
            </a:r>
          </a:p>
          <a:p>
            <a:pPr marL="457200" lvl="1" indent="0">
              <a:lnSpc>
                <a:spcPct val="80000"/>
              </a:lnSpc>
              <a:buClr>
                <a:srgbClr val="FFFF00"/>
              </a:buClr>
              <a:buSz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charset="0"/>
              </a:rPr>
              <a:t>NEGATIVNÍ: </a:t>
            </a:r>
            <a:r>
              <a:rPr lang="cs-CZ" altLang="cs-CZ" sz="2400" b="1" dirty="0">
                <a:latin typeface="Arial" charset="0"/>
              </a:rPr>
              <a:t>PROVOZEM A ZAŘÍZENÍMI JEJ POŠKOZUJE A ZNEHODNOCUJE.</a:t>
            </a:r>
            <a:r>
              <a:rPr lang="cs-CZ" altLang="cs-CZ" sz="1800" b="1" dirty="0">
                <a:latin typeface="Arial" charset="0"/>
              </a:rPr>
              <a:t> </a:t>
            </a:r>
            <a:endParaRPr lang="cs-CZ" altLang="cs-CZ" sz="2000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/>
          <a:stretch>
            <a:fillRect/>
          </a:stretch>
        </p:blipFill>
        <p:spPr bwMode="auto">
          <a:xfrm>
            <a:off x="5796136" y="3501008"/>
            <a:ext cx="2039515" cy="267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3993647" cy="262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229600" cy="901700"/>
          </a:xfrm>
        </p:spPr>
        <p:txBody>
          <a:bodyPr/>
          <a:lstStyle/>
          <a:p>
            <a:pPr algn="ctr"/>
            <a:r>
              <a:rPr lang="cs-CZ" altLang="cs-CZ" sz="2400" b="1" dirty="0">
                <a:solidFill>
                  <a:srgbClr val="C00000"/>
                </a:solidFill>
                <a:effectLst/>
                <a:latin typeface="Arial" charset="0"/>
              </a:rPr>
              <a:t>DRTIVÁ VĚTŠINA ŠKODLIVIN VYPRODUKOVANÝCH LETADLY SPADÁ NA VÝFUKOVÉ PLYNY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2420888"/>
            <a:ext cx="7524576" cy="3124200"/>
          </a:xfrm>
        </p:spPr>
        <p:txBody>
          <a:bodyPr/>
          <a:lstStyle/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VODNÍ PÁRY</a:t>
            </a:r>
            <a:r>
              <a:rPr lang="cs-CZ" altLang="cs-CZ" sz="2400" b="1" dirty="0">
                <a:latin typeface="Arial" charset="0"/>
              </a:rPr>
              <a:t> (KONDENZAČNÍ ČÁRY)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Arial" charset="0"/>
              </a:rPr>
              <a:t> </a:t>
            </a:r>
            <a:r>
              <a:rPr lang="cs-CZ" altLang="cs-CZ" sz="2400" b="1" dirty="0">
                <a:effectLst/>
                <a:latin typeface="Arial" charset="0"/>
              </a:rPr>
              <a:t>OXID UHLIČITÝ (0,5 – 3 % ROČNÍ PRODUKCE)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OXID UHELNATÝ (0,2 % ROČNÍ PRODUKCE)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OXIDY DUSÍKU (NEJVĚTŠÍ ZNEČIŠŤOVATEL)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TĚKAVÉ ORGANICKÉ LÁTKY (0,3 %)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OXIDY SÍRY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b="1" dirty="0">
                <a:effectLst/>
                <a:latin typeface="Arial" charset="0"/>
              </a:rPr>
              <a:t>PEVNÉ ČÁSTICE</a:t>
            </a:r>
          </a:p>
        </p:txBody>
      </p:sp>
    </p:spTree>
    <p:extLst>
      <p:ext uri="{BB962C8B-B14F-4D97-AF65-F5344CB8AC3E}">
        <p14:creationId xmlns:p14="http://schemas.microsoft.com/office/powerpoint/2010/main" val="36399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RIZIKO LETECKÝCH NEHOD</a:t>
            </a:r>
            <a:endParaRPr lang="cs-CZ" dirty="0"/>
          </a:p>
        </p:txBody>
      </p:sp>
      <p:pic>
        <p:nvPicPr>
          <p:cNvPr id="16386" name="Picture 2" descr="http://www.milujemcestovanie.sk/wp-content/uploads/2013/09/priciny-leteckej-nehod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147546" cy="352839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816424" cy="841248"/>
          </a:xfrm>
        </p:spPr>
        <p:txBody>
          <a:bodyPr>
            <a:normAutofit/>
          </a:bodyPr>
          <a:lstStyle/>
          <a:p>
            <a:pPr algn="r"/>
            <a:r>
              <a:rPr lang="cs-CZ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KOLEJOVÁ SPLÍTKA</a:t>
            </a:r>
            <a:endParaRPr lang="cs-CZ" sz="2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3924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ROZLOŽENÍ ROZCHODŮ KOLEJÍ VE SVĚTĚ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7"/>
          <a:stretch/>
        </p:blipFill>
        <p:spPr bwMode="auto">
          <a:xfrm>
            <a:off x="755576" y="1556792"/>
            <a:ext cx="7577094" cy="39604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9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548680"/>
            <a:ext cx="6624736" cy="540060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PROSTŘEDKY:</a:t>
            </a:r>
          </a:p>
          <a:p>
            <a:pPr>
              <a:buClr>
                <a:srgbClr val="FF0000"/>
              </a:buClr>
              <a:buSzPct val="100000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TRAKCE: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ELEKTRICKÁ, MOTOROVÁ, PARNÍ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ELEKTRICKÉ A MOTOROVÉ JEDNOTKY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STABILNÍ SOUPRAVY – PENDOLINO, LEO</a:t>
            </a:r>
          </a:p>
          <a:p>
            <a:pPr>
              <a:buClr>
                <a:srgbClr val="FF0000"/>
              </a:buClr>
              <a:buSzPct val="100000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PŘÍPOJNÁ VOZIDLA (VOZOVÝ PARK)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VÚZ 1. TŘÍDY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VŮZ 2. TŘÍDY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– KOMBINOVANÉ VOZY 1. A 2. TŘÍDY 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– SLUŽEBNÍ VŮZ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– POŠTOVNÍ VŮZ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– BUFETOVÝ VŮZ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 - JÍDELNÍ VŮZ 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WL – LŮŽKOVÝ VŮZ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B,C -  LEHÁTKOVÝ VŮZ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5" name="Group 17"/>
          <p:cNvGrpSpPr>
            <a:grpSpLocks/>
          </p:cNvGrpSpPr>
          <p:nvPr/>
        </p:nvGrpSpPr>
        <p:grpSpPr bwMode="auto">
          <a:xfrm>
            <a:off x="763588" y="1358900"/>
            <a:ext cx="7594600" cy="4606925"/>
            <a:chOff x="481" y="856"/>
            <a:chExt cx="4784" cy="3103"/>
          </a:xfrm>
        </p:grpSpPr>
        <p:grpSp>
          <p:nvGrpSpPr>
            <p:cNvPr id="17423" name="Group 15"/>
            <p:cNvGrpSpPr>
              <a:grpSpLocks/>
            </p:cNvGrpSpPr>
            <p:nvPr/>
          </p:nvGrpSpPr>
          <p:grpSpPr bwMode="auto">
            <a:xfrm>
              <a:off x="481" y="856"/>
              <a:ext cx="4784" cy="3103"/>
              <a:chOff x="491" y="481"/>
              <a:chExt cx="4784" cy="3103"/>
            </a:xfrm>
          </p:grpSpPr>
          <p:pic>
            <p:nvPicPr>
              <p:cNvPr id="17414" name="Picture 6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86" b="2914"/>
              <a:stretch>
                <a:fillRect/>
              </a:stretch>
            </p:blipFill>
            <p:spPr bwMode="auto">
              <a:xfrm>
                <a:off x="491" y="481"/>
                <a:ext cx="4784" cy="3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415" name="Group 7"/>
              <p:cNvGrpSpPr>
                <a:grpSpLocks/>
              </p:cNvGrpSpPr>
              <p:nvPr/>
            </p:nvGrpSpPr>
            <p:grpSpPr bwMode="auto">
              <a:xfrm>
                <a:off x="3571" y="483"/>
                <a:ext cx="1693" cy="797"/>
                <a:chOff x="8004" y="10014"/>
                <a:chExt cx="2962" cy="1095"/>
              </a:xfrm>
            </p:grpSpPr>
            <p:sp>
              <p:nvSpPr>
                <p:cNvPr id="1741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8004" y="10014"/>
                  <a:ext cx="2962" cy="109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rIns="18000"/>
                <a:lstStyle/>
                <a:p>
                  <a:r>
                    <a:rPr lang="cs-CZ" altLang="cs-CZ" sz="1000" noProof="1">
                      <a:latin typeface="Arial" charset="0"/>
                    </a:rPr>
                    <a:t>            </a:t>
                  </a:r>
                  <a:r>
                    <a:rPr lang="cs-CZ" altLang="cs-CZ" sz="1000">
                      <a:latin typeface="Arial" charset="0"/>
                    </a:rPr>
                    <a:t>          </a:t>
                  </a:r>
                  <a:r>
                    <a:rPr lang="cs-CZ" altLang="cs-CZ" b="1" noProof="1">
                      <a:solidFill>
                        <a:srgbClr val="3333FF"/>
                      </a:solidFill>
                      <a:latin typeface="Arial" charset="0"/>
                    </a:rPr>
                    <a:t>Železnič</a:t>
                  </a:r>
                  <a:r>
                    <a:rPr lang="cs-CZ" altLang="cs-CZ" b="1">
                      <a:solidFill>
                        <a:srgbClr val="3333FF"/>
                      </a:solidFill>
                      <a:latin typeface="Arial" charset="0"/>
                    </a:rPr>
                    <a:t>.</a:t>
                  </a:r>
                  <a:r>
                    <a:rPr lang="cs-CZ" altLang="cs-CZ" b="1" noProof="1">
                      <a:solidFill>
                        <a:srgbClr val="3333FF"/>
                      </a:solidFill>
                      <a:latin typeface="Arial" charset="0"/>
                    </a:rPr>
                    <a:t>koridory</a:t>
                  </a:r>
                </a:p>
                <a:p>
                  <a:r>
                    <a:rPr lang="cs-CZ" altLang="cs-CZ" b="1" noProof="1">
                      <a:solidFill>
                        <a:srgbClr val="3333FF"/>
                      </a:solidFill>
                      <a:latin typeface="Arial" charset="0"/>
                    </a:rPr>
                    <a:t>            Celostátní tratě</a:t>
                  </a:r>
                </a:p>
                <a:p>
                  <a:r>
                    <a:rPr lang="cs-CZ" altLang="cs-CZ" b="1" noProof="1">
                      <a:solidFill>
                        <a:srgbClr val="3333FF"/>
                      </a:solidFill>
                      <a:latin typeface="Arial" charset="0"/>
                    </a:rPr>
                    <a:t>            Regionální tratě</a:t>
                  </a:r>
                </a:p>
                <a:p>
                  <a:r>
                    <a:rPr lang="cs-CZ" altLang="cs-CZ" b="1" noProof="1">
                      <a:solidFill>
                        <a:srgbClr val="3333FF"/>
                      </a:solidFill>
                      <a:latin typeface="Arial" charset="0"/>
                    </a:rPr>
                    <a:t>            Vlečky </a:t>
                  </a:r>
                  <a:endParaRPr lang="cs-CZ" altLang="cs-CZ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7417" name="Line 9"/>
                <p:cNvSpPr>
                  <a:spLocks noChangeShapeType="1"/>
                </p:cNvSpPr>
                <p:nvPr/>
              </p:nvSpPr>
              <p:spPr bwMode="auto">
                <a:xfrm>
                  <a:off x="8205" y="10185"/>
                  <a:ext cx="465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7418" name="Line 10"/>
                <p:cNvSpPr>
                  <a:spLocks noChangeShapeType="1"/>
                </p:cNvSpPr>
                <p:nvPr/>
              </p:nvSpPr>
              <p:spPr bwMode="auto">
                <a:xfrm>
                  <a:off x="8205" y="10455"/>
                  <a:ext cx="465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7419" name="Line 11"/>
                <p:cNvSpPr>
                  <a:spLocks noChangeShapeType="1"/>
                </p:cNvSpPr>
                <p:nvPr/>
              </p:nvSpPr>
              <p:spPr bwMode="auto">
                <a:xfrm>
                  <a:off x="8220" y="10680"/>
                  <a:ext cx="465" cy="0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7420" name="Line 12"/>
                <p:cNvSpPr>
                  <a:spLocks noChangeShapeType="1"/>
                </p:cNvSpPr>
                <p:nvPr/>
              </p:nvSpPr>
              <p:spPr bwMode="auto">
                <a:xfrm>
                  <a:off x="8220" y="10935"/>
                  <a:ext cx="465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457" y="903"/>
              <a:ext cx="163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1325563" y="488950"/>
            <a:ext cx="64524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C00000"/>
                </a:solidFill>
                <a:latin typeface="Arial" charset="0"/>
              </a:rPr>
              <a:t>ŽELEZNIČNÍ SÍŤ V ČR (MD ČR </a:t>
            </a:r>
            <a:r>
              <a:rPr lang="cs-CZ" altLang="cs-CZ" sz="2800" b="1" dirty="0" smtClean="0">
                <a:solidFill>
                  <a:srgbClr val="C00000"/>
                </a:solidFill>
                <a:latin typeface="Arial" charset="0"/>
              </a:rPr>
              <a:t>2004)</a:t>
            </a:r>
            <a:r>
              <a:rPr lang="cs-CZ" altLang="cs-CZ" sz="2800" b="1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cs-CZ" altLang="cs-CZ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ZÁKLADNÍ CHARAKTERISTIKA SÍTĚ K 31. 12. 2014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56792"/>
            <a:ext cx="8371656" cy="4176464"/>
          </a:xfrm>
        </p:spPr>
        <p:txBody>
          <a:bodyPr lIns="0" rIns="0">
            <a:normAutofit/>
          </a:bodyPr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PATŘÍ K NEJHUSTŠÍM NA SVĚTĚ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hustotA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sítě 12,2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/100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cs-CZ" sz="2400" b="1" cap="all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DÉLKA TRATÍ CELKEM 9458 km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MAXIMÁLNÍ DOVOLENÁ RYCHLOST 160 km/h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 TŘETINA ELEKTRIFIKOVANÁ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TRATĚ V EVROPSKÉM SYSTÉMU KORIDORŮ 1329 km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6 798 mostů O CELKOVÉ DÉLCE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153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687 m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164 TUNELŮ O CELKOVÉ DÉLCE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732 m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SÍŤ JE ZASTARALÁ</a:t>
            </a:r>
            <a:endParaRPr lang="cs-CZ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1021</TotalTime>
  <Words>1329</Words>
  <Application>Microsoft Office PowerPoint</Application>
  <PresentationFormat>Předvádění na obrazovce (4:3)</PresentationFormat>
  <Paragraphs>310</Paragraphs>
  <Slides>44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Cesta</vt:lpstr>
      <vt:lpstr>OBSAH PŘEDMĚTU</vt:lpstr>
      <vt:lpstr>ŽELEZNIČNÍ DOPRAVA </vt:lpstr>
      <vt:lpstr>VÝHODY a nevýhody železniční dopravy</vt:lpstr>
      <vt:lpstr>ŽELEZNIČNÍ INFRASTRUKTURA</vt:lpstr>
      <vt:lpstr>KOLEJOVÁ SPLÍTKA</vt:lpstr>
      <vt:lpstr>ROZLOŽENÍ ROZCHODŮ KOLEJÍ VE SVĚTĚ</vt:lpstr>
      <vt:lpstr>Prezentace aplikace PowerPoint</vt:lpstr>
      <vt:lpstr>Prezentace aplikace PowerPoint</vt:lpstr>
      <vt:lpstr>ZÁKLADNÍ CHARAKTERISTIKA SÍTĚ K 31. 12. 2014</vt:lpstr>
      <vt:lpstr>Prezentace aplikace PowerPoint</vt:lpstr>
      <vt:lpstr>ROZCHOD KOLEJÍ </vt:lpstr>
      <vt:lpstr>DOPRAVNÍ PROCESY</vt:lpstr>
      <vt:lpstr>DOPRAVNÍ CENINY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CESTA DO NEBES  PEKING – GOLMUD – LHASA  48 hodin,  5072 m n.m.</vt:lpstr>
      <vt:lpstr>GLACIER EXPRES ŠVÝCARSKO</vt:lpstr>
      <vt:lpstr>ROCKIE MOUNTANEER KANADA</vt:lpstr>
      <vt:lpstr>Prezentace aplikace PowerPoint</vt:lpstr>
      <vt:lpstr>Prezentace aplikace PowerPoint</vt:lpstr>
      <vt:lpstr>EASTERN ORIENT EXPRES MALAISIE - THAJSKO</vt:lpstr>
      <vt:lpstr>Prezentace aplikace PowerPoint</vt:lpstr>
      <vt:lpstr>Prezentace aplikace PowerPoint</vt:lpstr>
      <vt:lpstr>VÝVOJ LETECKÉ DOPRAVY</vt:lpstr>
      <vt:lpstr>VÝHODY A NEVÝHODY LETECKÉ DOPRAVY</vt:lpstr>
      <vt:lpstr>LETADLOVÝ PARK</vt:lpstr>
      <vt:lpstr>LETIŠTĚ</vt:lpstr>
      <vt:lpstr>LETOVÉ CESTY (LINKY)</vt:lpstr>
      <vt:lpstr>LETECKÁ DOPRAVA </vt:lpstr>
      <vt:lpstr>Prezentace aplikace PowerPoint</vt:lpstr>
      <vt:lpstr>PŘEPRAVA ZAVAZADEL</vt:lpstr>
      <vt:lpstr>PALUBNÍ SLUŽBY (SLUŽBY BĚHEM LETU) </vt:lpstr>
      <vt:lpstr>Prezentace aplikace PowerPoint</vt:lpstr>
      <vt:lpstr>CIVILNÍ LETIŠTĚ V ČR</vt:lpstr>
      <vt:lpstr>Prezentace aplikace PowerPoint</vt:lpstr>
      <vt:lpstr>Prezentace aplikace PowerPoint</vt:lpstr>
      <vt:lpstr>TRENDY VÝVOJE </vt:lpstr>
      <vt:lpstr>VLIVY NA ŽIVOTNÍ PROSTŘEDÍ</vt:lpstr>
      <vt:lpstr>DRTIVÁ VĚTŠINA ŠKODLIVIN VYPRODUKOVANÝCH LETADLY SPADÁ NA VÝFUKOVÉ PLYNY </vt:lpstr>
      <vt:lpstr>RIZIKO LETECKÝCH NEHOD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PŘEDMĚTU</dc:title>
  <dc:creator>Boss</dc:creator>
  <cp:lastModifiedBy>Boss</cp:lastModifiedBy>
  <cp:revision>60</cp:revision>
  <dcterms:created xsi:type="dcterms:W3CDTF">2016-03-14T07:54:13Z</dcterms:created>
  <dcterms:modified xsi:type="dcterms:W3CDTF">2016-03-17T07:17:58Z</dcterms:modified>
</cp:coreProperties>
</file>